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7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68"/>
  </p:notesMasterIdLst>
  <p:sldIdLst>
    <p:sldId id="256" r:id="rId2"/>
    <p:sldId id="258" r:id="rId3"/>
    <p:sldId id="261" r:id="rId4"/>
    <p:sldId id="341" r:id="rId5"/>
    <p:sldId id="402" r:id="rId6"/>
    <p:sldId id="403" r:id="rId7"/>
    <p:sldId id="404" r:id="rId8"/>
    <p:sldId id="405" r:id="rId9"/>
    <p:sldId id="406" r:id="rId10"/>
    <p:sldId id="407" r:id="rId11"/>
    <p:sldId id="399" r:id="rId12"/>
    <p:sldId id="409" r:id="rId13"/>
    <p:sldId id="401" r:id="rId14"/>
    <p:sldId id="400" r:id="rId15"/>
    <p:sldId id="378" r:id="rId16"/>
    <p:sldId id="389" r:id="rId17"/>
    <p:sldId id="387" r:id="rId18"/>
    <p:sldId id="388" r:id="rId19"/>
    <p:sldId id="408" r:id="rId20"/>
    <p:sldId id="432" r:id="rId21"/>
    <p:sldId id="379" r:id="rId22"/>
    <p:sldId id="382" r:id="rId23"/>
    <p:sldId id="383" r:id="rId24"/>
    <p:sldId id="384" r:id="rId25"/>
    <p:sldId id="385" r:id="rId26"/>
    <p:sldId id="386" r:id="rId27"/>
    <p:sldId id="391" r:id="rId28"/>
    <p:sldId id="392" r:id="rId29"/>
    <p:sldId id="393" r:id="rId30"/>
    <p:sldId id="390" r:id="rId31"/>
    <p:sldId id="394" r:id="rId32"/>
    <p:sldId id="395" r:id="rId33"/>
    <p:sldId id="396" r:id="rId34"/>
    <p:sldId id="397" r:id="rId35"/>
    <p:sldId id="398" r:id="rId36"/>
    <p:sldId id="434" r:id="rId37"/>
    <p:sldId id="441" r:id="rId38"/>
    <p:sldId id="435" r:id="rId39"/>
    <p:sldId id="438" r:id="rId40"/>
    <p:sldId id="437" r:id="rId41"/>
    <p:sldId id="439" r:id="rId42"/>
    <p:sldId id="440" r:id="rId43"/>
    <p:sldId id="436" r:id="rId44"/>
    <p:sldId id="338" r:id="rId45"/>
    <p:sldId id="413" r:id="rId46"/>
    <p:sldId id="412" r:id="rId47"/>
    <p:sldId id="414" r:id="rId48"/>
    <p:sldId id="415" r:id="rId49"/>
    <p:sldId id="416" r:id="rId50"/>
    <p:sldId id="417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25" r:id="rId59"/>
    <p:sldId id="426" r:id="rId60"/>
    <p:sldId id="427" r:id="rId61"/>
    <p:sldId id="428" r:id="rId62"/>
    <p:sldId id="429" r:id="rId63"/>
    <p:sldId id="430" r:id="rId64"/>
    <p:sldId id="431" r:id="rId65"/>
    <p:sldId id="279" r:id="rId66"/>
    <p:sldId id="280" r:id="rId67"/>
  </p:sldIdLst>
  <p:sldSz cx="9144000" cy="6858000" type="screen4x3"/>
  <p:notesSz cx="6858000" cy="9144000"/>
  <p:embeddedFontLst>
    <p:embeddedFont>
      <p:font typeface="Cascadia Mono" panose="020B0609020000020004" pitchFamily="49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Lato" panose="020F0502020204030203" pitchFamily="34" charset="0"/>
      <p:regular r:id="rId77"/>
      <p:bold r:id="rId78"/>
      <p:italic r:id="rId79"/>
      <p:boldItalic r:id="rId80"/>
    </p:embeddedFont>
    <p:embeddedFont>
      <p:font typeface="Raleway" pitchFamily="2" charset="0"/>
      <p:regular r:id="rId81"/>
      <p:bold r:id="rId82"/>
      <p:italic r:id="rId83"/>
      <p:boldItalic r:id="rId84"/>
    </p:embeddedFont>
    <p:embeddedFont>
      <p:font typeface="Segoe UI" panose="020B0502040204020203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0CC2"/>
    <a:srgbClr val="C1592F"/>
    <a:srgbClr val="C5053C"/>
    <a:srgbClr val="12BE6C"/>
    <a:srgbClr val="FF3300"/>
    <a:srgbClr val="79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1B6FF1-C885-4967-8E5E-6EABFE361E7F}">
  <a:tblStyle styleId="{641B6FF1-C885-4967-8E5E-6EABFE361E7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3154" autoAdjust="0"/>
  </p:normalViewPr>
  <p:slideViewPr>
    <p:cSldViewPr>
      <p:cViewPr varScale="1">
        <p:scale>
          <a:sx n="82" d="100"/>
          <a:sy n="82" d="100"/>
        </p:scale>
        <p:origin x="140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95" Type="http://schemas.openxmlformats.org/officeDocument/2006/relationships/customXml" Target="../customXml/item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93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9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89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980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427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318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365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27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65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720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464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21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96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745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584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947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362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86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329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09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285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80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20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6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593400" y="15752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24" name="Shape 24"/>
          <p:cNvSpPr/>
          <p:nvPr/>
        </p:nvSpPr>
        <p:spPr>
          <a:xfrm>
            <a:off x="5723283" y="2132900"/>
            <a:ext cx="17103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434176" y="2132900"/>
            <a:ext cx="17103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132900"/>
            <a:ext cx="17103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10424" y="2132900"/>
            <a:ext cx="17103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77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  <p:sldLayoutId id="2147483659" r:id="rId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nish_ratilal2002@yaho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6593775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b="1" dirty="0">
                <a:solidFill>
                  <a:srgbClr val="002060"/>
                </a:solidFill>
              </a:rPr>
              <a:t>C# OOPS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639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Inheritance Syntax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11848-9CEA-6166-1B14-EA8F8DE817F5}"/>
              </a:ext>
            </a:extLst>
          </p:cNvPr>
          <p:cNvSpPr txBox="1"/>
          <p:nvPr/>
        </p:nvSpPr>
        <p:spPr>
          <a:xfrm>
            <a:off x="1066800" y="990600"/>
            <a:ext cx="8610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0070C0"/>
                </a:solidFill>
              </a:rPr>
              <a:t>class derived-class : base-class  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</a:rPr>
              <a:t>{  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</a:rPr>
              <a:t>   // methods and fields  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</a:rPr>
              <a:t>   .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</a:rPr>
              <a:t>   .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</a:rPr>
              <a:t>} 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Lato" charset="0"/>
              <a:buChar char="#"/>
            </a:pPr>
            <a:r>
              <a:rPr lang="en-US" sz="2800" b="1" dirty="0">
                <a:solidFill>
                  <a:srgbClr val="7030A0"/>
                </a:solidFill>
              </a:rPr>
              <a:t>Every class is implicitly a subclass of Object class.</a:t>
            </a:r>
          </a:p>
          <a:p>
            <a:pPr algn="just">
              <a:buFont typeface="Lato" charset="0"/>
              <a:buChar char="#"/>
            </a:pPr>
            <a:r>
              <a:rPr lang="en-US" sz="2800" b="1" dirty="0">
                <a:solidFill>
                  <a:srgbClr val="F40CC2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A superclass can have any number of subclasses. </a:t>
            </a:r>
            <a:r>
              <a:rPr lang="en-US" sz="2800" b="1" dirty="0">
                <a:solidFill>
                  <a:srgbClr val="F40CC2"/>
                </a:solidFill>
              </a:rPr>
              <a:t>But </a:t>
            </a:r>
            <a:r>
              <a:rPr lang="en-US" sz="2800" b="1" dirty="0">
                <a:solidFill>
                  <a:srgbClr val="C00000"/>
                </a:solidFill>
              </a:rPr>
              <a:t>a subclass can have only one superclass.</a:t>
            </a:r>
          </a:p>
          <a:p>
            <a:pPr algn="just">
              <a:buFont typeface="Lato" charset="0"/>
              <a:buChar char="#"/>
            </a:pPr>
            <a:r>
              <a:rPr lang="en-US" sz="2400" b="1" dirty="0">
                <a:solidFill>
                  <a:srgbClr val="0070C0"/>
                </a:solidFill>
              </a:rPr>
              <a:t>Constructors are not members, so they are not inherited by subclasses, but the constructor of the superclass can be invoked from the subclass.</a:t>
            </a:r>
          </a:p>
        </p:txBody>
      </p:sp>
    </p:spTree>
    <p:extLst>
      <p:ext uri="{BB962C8B-B14F-4D97-AF65-F5344CB8AC3E}">
        <p14:creationId xmlns:p14="http://schemas.microsoft.com/office/powerpoint/2010/main" val="425217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F1119-A9AC-C59F-5A60-86B4B7AB66CE}"/>
              </a:ext>
            </a:extLst>
          </p:cNvPr>
          <p:cNvSpPr txBox="1"/>
          <p:nvPr/>
        </p:nvSpPr>
        <p:spPr>
          <a:xfrm>
            <a:off x="1143000" y="1859340"/>
            <a:ext cx="7010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public Student(type p1, type p2,…):base(p1)</a:t>
            </a:r>
          </a:p>
          <a:p>
            <a:r>
              <a:rPr lang="en-IN" sz="2400" b="1" dirty="0">
                <a:solidFill>
                  <a:srgbClr val="0070C0"/>
                </a:solidFill>
              </a:rPr>
              <a:t> {</a:t>
            </a:r>
          </a:p>
          <a:p>
            <a:r>
              <a:rPr lang="en-IN" sz="2400" b="1" dirty="0">
                <a:solidFill>
                  <a:srgbClr val="0070C0"/>
                </a:solidFill>
              </a:rPr>
              <a:t>        </a:t>
            </a:r>
            <a:r>
              <a:rPr lang="en-IN" sz="2400" b="1" dirty="0" err="1">
                <a:solidFill>
                  <a:srgbClr val="0070C0"/>
                </a:solidFill>
              </a:rPr>
              <a:t>rollNo</a:t>
            </a:r>
            <a:r>
              <a:rPr lang="en-IN" sz="2400" b="1" dirty="0">
                <a:solidFill>
                  <a:srgbClr val="0070C0"/>
                </a:solidFill>
              </a:rPr>
              <a:t> = r;   </a:t>
            </a:r>
          </a:p>
          <a:p>
            <a:r>
              <a:rPr lang="en-IN" sz="2400" b="1" dirty="0">
                <a:solidFill>
                  <a:srgbClr val="0070C0"/>
                </a:solidFill>
              </a:rPr>
              <a:t> 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23795-CB91-DFC7-D709-CA1FEC43A589}"/>
              </a:ext>
            </a:extLst>
          </p:cNvPr>
          <p:cNvSpPr txBox="1"/>
          <p:nvPr/>
        </p:nvSpPr>
        <p:spPr>
          <a:xfrm>
            <a:off x="990600" y="1166033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Passing parameters from derived class to base class</a:t>
            </a:r>
          </a:p>
        </p:txBody>
      </p:sp>
      <p:sp>
        <p:nvSpPr>
          <p:cNvPr id="4" name="Shape 266">
            <a:extLst>
              <a:ext uri="{FF2B5EF4-FFF2-40B4-BE49-F238E27FC236}">
                <a16:creationId xmlns:a16="http://schemas.microsoft.com/office/drawing/2014/main" id="{4FE68EDD-AC43-0F56-AA9E-3C5BF5972BE7}"/>
              </a:ext>
            </a:extLst>
          </p:cNvPr>
          <p:cNvSpPr txBox="1">
            <a:spLocks/>
          </p:cNvSpPr>
          <p:nvPr/>
        </p:nvSpPr>
        <p:spPr>
          <a:xfrm>
            <a:off x="457200" y="639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IN" sz="2800" b="1" dirty="0">
                <a:solidFill>
                  <a:srgbClr val="002060"/>
                </a:solidFill>
              </a:rPr>
              <a:t>Passing parameter to base class constructor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E43E2-11EB-AB1F-3872-6FD19DEBFE82}"/>
              </a:ext>
            </a:extLst>
          </p:cNvPr>
          <p:cNvSpPr txBox="1"/>
          <p:nvPr/>
        </p:nvSpPr>
        <p:spPr>
          <a:xfrm>
            <a:off x="990600" y="372219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Considering Person as base class (having name and age as instance members) and Student as derived class: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6C497-B576-210A-1406-898B4481E1B7}"/>
              </a:ext>
            </a:extLst>
          </p:cNvPr>
          <p:cNvSpPr txBox="1"/>
          <p:nvPr/>
        </p:nvSpPr>
        <p:spPr>
          <a:xfrm>
            <a:off x="1219200" y="4723280"/>
            <a:ext cx="6629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public Student(string n, int r)</a:t>
            </a:r>
            <a:r>
              <a:rPr lang="en-IN" sz="2400" b="1" dirty="0">
                <a:solidFill>
                  <a:srgbClr val="00B050"/>
                </a:solidFill>
              </a:rPr>
              <a:t>:base(n)</a:t>
            </a:r>
          </a:p>
          <a:p>
            <a:r>
              <a:rPr lang="en-IN" sz="2400" b="1" dirty="0">
                <a:solidFill>
                  <a:srgbClr val="0070C0"/>
                </a:solidFill>
              </a:rPr>
              <a:t>    {</a:t>
            </a:r>
          </a:p>
          <a:p>
            <a:r>
              <a:rPr lang="en-IN" sz="2400" b="1" dirty="0">
                <a:solidFill>
                  <a:srgbClr val="0070C0"/>
                </a:solidFill>
              </a:rPr>
              <a:t>        </a:t>
            </a:r>
            <a:r>
              <a:rPr lang="en-IN" sz="2400" b="1" dirty="0" err="1">
                <a:solidFill>
                  <a:srgbClr val="0070C0"/>
                </a:solidFill>
              </a:rPr>
              <a:t>rollNo</a:t>
            </a:r>
            <a:r>
              <a:rPr lang="en-IN" sz="2400" b="1" dirty="0">
                <a:solidFill>
                  <a:srgbClr val="0070C0"/>
                </a:solidFill>
              </a:rPr>
              <a:t> = r;   </a:t>
            </a:r>
          </a:p>
          <a:p>
            <a:r>
              <a:rPr lang="en-IN" sz="2400" b="1" dirty="0">
                <a:solidFill>
                  <a:srgbClr val="0070C0"/>
                </a:solidFill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51615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D465971-3A97-C18D-D810-BDB789DD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6962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75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bg1"/>
                </a:solidFill>
              </a:rPr>
              <a:t>C# Access Specifiers</a:t>
            </a:r>
          </a:p>
        </p:txBody>
      </p:sp>
    </p:spTree>
    <p:extLst>
      <p:ext uri="{BB962C8B-B14F-4D97-AF65-F5344CB8AC3E}">
        <p14:creationId xmlns:p14="http://schemas.microsoft.com/office/powerpoint/2010/main" val="3776559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639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Access Modifiers</a:t>
            </a:r>
            <a:endParaRPr lang="en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584120"/>
              </p:ext>
            </p:extLst>
          </p:nvPr>
        </p:nvGraphicFramePr>
        <p:xfrm>
          <a:off x="609600" y="914400"/>
          <a:ext cx="7772401" cy="4813522"/>
        </p:xfrm>
        <a:graphic>
          <a:graphicData uri="http://schemas.openxmlformats.org/drawingml/2006/table">
            <a:tbl>
              <a:tblPr>
                <a:tableStyleId>{641B6FF1-C885-4967-8E5E-6EABFE361E7F}</a:tableStyleId>
              </a:tblPr>
              <a:tblGrid>
                <a:gridCol w="1110343">
                  <a:extLst>
                    <a:ext uri="{9D8B030D-6E8A-4147-A177-3AD203B41FA5}">
                      <a16:colId xmlns:a16="http://schemas.microsoft.com/office/drawing/2014/main" val="40854071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57714006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418098875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166600973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861908047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690304163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516800724"/>
                    </a:ext>
                  </a:extLst>
                </a:gridCol>
              </a:tblGrid>
              <a:tr h="77715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solidFill>
                            <a:srgbClr val="7030A0"/>
                          </a:solidFill>
                          <a:effectLst/>
                        </a:rPr>
                        <a:t>public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solidFill>
                            <a:srgbClr val="7030A0"/>
                          </a:solidFill>
                          <a:effectLst/>
                        </a:rPr>
                        <a:t>protected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solidFill>
                            <a:srgbClr val="7030A0"/>
                          </a:solidFill>
                          <a:effectLst/>
                        </a:rPr>
                        <a:t>Internal (default)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>
                          <a:solidFill>
                            <a:srgbClr val="7030A0"/>
                          </a:solidFill>
                          <a:effectLst/>
                        </a:rPr>
                        <a:t>protected internal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>
                          <a:solidFill>
                            <a:srgbClr val="7030A0"/>
                          </a:solidFill>
                          <a:effectLst/>
                        </a:rPr>
                        <a:t>private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solidFill>
                            <a:srgbClr val="7030A0"/>
                          </a:solidFill>
                          <a:effectLst/>
                        </a:rPr>
                        <a:t>private protected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277700481"/>
                  </a:ext>
                </a:extLst>
              </a:tr>
              <a:tr h="606035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12BE6C"/>
                          </a:solidFill>
                          <a:effectLst/>
                        </a:rPr>
                        <a:t>Entire program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546677766"/>
                  </a:ext>
                </a:extLst>
              </a:tr>
              <a:tr h="606035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12BE6C"/>
                          </a:solidFill>
                          <a:effectLst/>
                        </a:rPr>
                        <a:t>Containing class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236709476"/>
                  </a:ext>
                </a:extLst>
              </a:tr>
              <a:tr h="606035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12BE6C"/>
                          </a:solidFill>
                          <a:effectLst/>
                        </a:rPr>
                        <a:t>Current assembly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391363979"/>
                  </a:ext>
                </a:extLst>
              </a:tr>
              <a:tr h="9830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dirty="0">
                          <a:solidFill>
                            <a:srgbClr val="12BE6C"/>
                          </a:solidFill>
                          <a:effectLst/>
                        </a:rPr>
                        <a:t>Derived types within current assembly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18012955"/>
                  </a:ext>
                </a:extLst>
              </a:tr>
              <a:tr h="114077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12BE6C"/>
                          </a:solidFill>
                          <a:effectLst/>
                        </a:rPr>
                        <a:t>Derived types within different assembly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882752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95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0BEA0-DFA7-92A4-6FB2-4749AD425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8889" r="8333" b="33704"/>
          <a:stretch/>
        </p:blipFill>
        <p:spPr>
          <a:xfrm>
            <a:off x="304800" y="914400"/>
            <a:ext cx="8382000" cy="4495800"/>
          </a:xfrm>
          <a:prstGeom prst="rect">
            <a:avLst/>
          </a:prstGeom>
        </p:spPr>
      </p:pic>
      <p:sp>
        <p:nvSpPr>
          <p:cNvPr id="4" name="Shape 266">
            <a:extLst>
              <a:ext uri="{FF2B5EF4-FFF2-40B4-BE49-F238E27FC236}">
                <a16:creationId xmlns:a16="http://schemas.microsoft.com/office/drawing/2014/main" id="{4D87CC31-93DE-9ECA-3505-DA0508962701}"/>
              </a:ext>
            </a:extLst>
          </p:cNvPr>
          <p:cNvSpPr txBox="1">
            <a:spLocks/>
          </p:cNvSpPr>
          <p:nvPr/>
        </p:nvSpPr>
        <p:spPr>
          <a:xfrm>
            <a:off x="457200" y="639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IN" sz="2800" b="1">
                <a:solidFill>
                  <a:srgbClr val="002060"/>
                </a:solidFill>
              </a:rPr>
              <a:t>Access Modifiers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AAAAC-3383-5933-D461-E08B2DB2D42C}"/>
              </a:ext>
            </a:extLst>
          </p:cNvPr>
          <p:cNvSpPr txBox="1"/>
          <p:nvPr/>
        </p:nvSpPr>
        <p:spPr>
          <a:xfrm>
            <a:off x="762000" y="5638800"/>
            <a:ext cx="7848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https://www.youtube.com/watch?v=sqcu19v7RcM&amp;ab_channel=ScholarHatByDotNetTricks</a:t>
            </a:r>
          </a:p>
        </p:txBody>
      </p:sp>
    </p:spTree>
    <p:extLst>
      <p:ext uri="{BB962C8B-B14F-4D97-AF65-F5344CB8AC3E}">
        <p14:creationId xmlns:p14="http://schemas.microsoft.com/office/powerpoint/2010/main" val="3616407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E2A95-CE65-C43E-6E76-A8E5A783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4" t="20486" r="34166" b="4951"/>
          <a:stretch/>
        </p:blipFill>
        <p:spPr>
          <a:xfrm>
            <a:off x="381000" y="457200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41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24A8C-B1F5-0D00-089F-386741CE8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t="21296" r="34166" b="53106"/>
          <a:stretch/>
        </p:blipFill>
        <p:spPr>
          <a:xfrm>
            <a:off x="1828800" y="685800"/>
            <a:ext cx="4572000" cy="2770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2BAE80-A77B-9C5D-66AF-1561382DE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41" t="70259" r="34250" b="4951"/>
          <a:stretch/>
        </p:blipFill>
        <p:spPr>
          <a:xfrm>
            <a:off x="2057400" y="3581400"/>
            <a:ext cx="4629150" cy="2334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D0E4F-7178-762C-1E9F-B2E9A9DF98E4}"/>
              </a:ext>
            </a:extLst>
          </p:cNvPr>
          <p:cNvSpPr txBox="1"/>
          <p:nvPr/>
        </p:nvSpPr>
        <p:spPr>
          <a:xfrm>
            <a:off x="1066800" y="6019800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C# notes for professionals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5587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Lato" charset="0"/>
              <a:buChar char="#"/>
            </a:pPr>
            <a:r>
              <a:rPr lang="en-US" sz="2800" b="1" dirty="0">
                <a:solidFill>
                  <a:srgbClr val="F40CC2"/>
                </a:solidFill>
              </a:rPr>
              <a:t> protected can be accessed by </a:t>
            </a:r>
            <a:r>
              <a:rPr lang="en-US" sz="2800" b="1" dirty="0">
                <a:solidFill>
                  <a:srgbClr val="12BE6C"/>
                </a:solidFill>
              </a:rPr>
              <a:t>derived class  anywhere.</a:t>
            </a:r>
          </a:p>
          <a:p>
            <a:pPr algn="just">
              <a:buFont typeface="Lato" charset="0"/>
              <a:buChar char="#"/>
            </a:pPr>
            <a:r>
              <a:rPr lang="en-US" sz="2800" b="1" dirty="0">
                <a:solidFill>
                  <a:srgbClr val="F40CC2"/>
                </a:solidFill>
              </a:rPr>
              <a:t> </a:t>
            </a:r>
            <a:r>
              <a:rPr lang="en-US" sz="2400" b="1" dirty="0">
                <a:solidFill>
                  <a:srgbClr val="F40CC2"/>
                </a:solidFill>
              </a:rPr>
              <a:t> </a:t>
            </a:r>
            <a:r>
              <a:rPr lang="en-US" sz="2800" b="1" dirty="0">
                <a:solidFill>
                  <a:srgbClr val="F40CC2"/>
                </a:solidFill>
              </a:rPr>
              <a:t>protected internal can be accessed by </a:t>
            </a:r>
            <a:r>
              <a:rPr lang="en-US" sz="2800" b="1" dirty="0">
                <a:solidFill>
                  <a:srgbClr val="12BE6C"/>
                </a:solidFill>
              </a:rPr>
              <a:t>Same Assembly + derived class of another assembly</a:t>
            </a:r>
          </a:p>
          <a:p>
            <a:pPr algn="just">
              <a:buNone/>
            </a:pPr>
            <a:endParaRPr lang="en-US" sz="2400" b="1" dirty="0">
              <a:solidFill>
                <a:srgbClr val="F40C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4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916025" y="1957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 dirty="0">
                <a:solidFill>
                  <a:srgbClr val="2185C5"/>
                </a:solidFill>
              </a:rPr>
              <a:t>Mr. M.R. Solanki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4294967295"/>
          </p:nvPr>
        </p:nvSpPr>
        <p:spPr>
          <a:xfrm>
            <a:off x="990600" y="2895600"/>
            <a:ext cx="6781800" cy="266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Sr. Lecturer, Information Technology,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800" dirty="0">
                <a:hlinkClick r:id="rId3"/>
              </a:rPr>
              <a:t>manish_ratilal2002@yahoo.com</a:t>
            </a: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SBMP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Lato" charset="0"/>
              <a:buChar char="#"/>
            </a:pPr>
            <a:r>
              <a:rPr lang="en-US" sz="2800" b="1" dirty="0">
                <a:solidFill>
                  <a:srgbClr val="F40CC2"/>
                </a:solidFill>
              </a:rPr>
              <a:t> Classes are </a:t>
            </a:r>
            <a:r>
              <a:rPr lang="en-US" sz="2800" b="1" dirty="0">
                <a:solidFill>
                  <a:srgbClr val="0070C0"/>
                </a:solidFill>
              </a:rPr>
              <a:t>internal</a:t>
            </a:r>
            <a:r>
              <a:rPr lang="en-US" sz="2800" b="1" dirty="0">
                <a:solidFill>
                  <a:srgbClr val="F40CC2"/>
                </a:solidFill>
              </a:rPr>
              <a:t> by default. </a:t>
            </a:r>
          </a:p>
          <a:p>
            <a:pPr algn="just">
              <a:buFont typeface="Lato" charset="0"/>
              <a:buChar char="#"/>
            </a:pPr>
            <a:r>
              <a:rPr lang="en-US" sz="2800" b="1" dirty="0">
                <a:solidFill>
                  <a:srgbClr val="F40CC2"/>
                </a:solidFill>
              </a:rPr>
              <a:t> Members are </a:t>
            </a:r>
            <a:r>
              <a:rPr lang="en-US" sz="2800" b="1" dirty="0">
                <a:solidFill>
                  <a:srgbClr val="C00000"/>
                </a:solidFill>
              </a:rPr>
              <a:t>private</a:t>
            </a:r>
            <a:r>
              <a:rPr lang="en-US" sz="2800" b="1" dirty="0">
                <a:solidFill>
                  <a:srgbClr val="F40CC2"/>
                </a:solidFill>
              </a:rPr>
              <a:t> by default.</a:t>
            </a:r>
          </a:p>
        </p:txBody>
      </p:sp>
    </p:spTree>
    <p:extLst>
      <p:ext uri="{BB962C8B-B14F-4D97-AF65-F5344CB8AC3E}">
        <p14:creationId xmlns:p14="http://schemas.microsoft.com/office/powerpoint/2010/main" val="130295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-885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public example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457200"/>
            <a:ext cx="876300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0070C0"/>
                </a:solidFill>
              </a:rPr>
              <a:t>using System;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namespace </a:t>
            </a:r>
            <a:r>
              <a:rPr lang="en-US" sz="1700" b="1" dirty="0" err="1">
                <a:solidFill>
                  <a:srgbClr val="0070C0"/>
                </a:solidFill>
              </a:rPr>
              <a:t>publicAccessModifier</a:t>
            </a:r>
            <a:r>
              <a:rPr lang="en-US" sz="1700" b="1" dirty="0">
                <a:solidFill>
                  <a:srgbClr val="0070C0"/>
                </a:solidFill>
              </a:rPr>
              <a:t> {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class Student {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// Declaring members </a:t>
            </a:r>
            <a:r>
              <a:rPr lang="en-US" sz="1700" b="1" dirty="0" err="1">
                <a:solidFill>
                  <a:srgbClr val="0070C0"/>
                </a:solidFill>
              </a:rPr>
              <a:t>rollNo</a:t>
            </a:r>
            <a:endParaRPr lang="en-US" sz="1700" b="1" dirty="0">
              <a:solidFill>
                <a:srgbClr val="0070C0"/>
              </a:solidFill>
            </a:endParaRPr>
          </a:p>
          <a:p>
            <a:r>
              <a:rPr lang="en-US" sz="1700" b="1" dirty="0">
                <a:solidFill>
                  <a:srgbClr val="0070C0"/>
                </a:solidFill>
              </a:rPr>
              <a:t>    // and name as public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public </a:t>
            </a:r>
            <a:r>
              <a:rPr lang="en-US" sz="1700" b="1" dirty="0" err="1">
                <a:solidFill>
                  <a:srgbClr val="0070C0"/>
                </a:solidFill>
              </a:rPr>
              <a:t>int</a:t>
            </a:r>
            <a:r>
              <a:rPr lang="en-US" sz="1700" b="1" dirty="0">
                <a:solidFill>
                  <a:srgbClr val="0070C0"/>
                </a:solidFill>
              </a:rPr>
              <a:t> </a:t>
            </a:r>
            <a:r>
              <a:rPr lang="en-US" sz="1700" b="1" dirty="0" err="1">
                <a:solidFill>
                  <a:srgbClr val="0070C0"/>
                </a:solidFill>
              </a:rPr>
              <a:t>rollNo</a:t>
            </a:r>
            <a:r>
              <a:rPr lang="en-US" sz="1700" b="1" dirty="0">
                <a:solidFill>
                  <a:srgbClr val="0070C0"/>
                </a:solidFill>
              </a:rPr>
              <a:t>;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public string name;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// Constructor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public Student(</a:t>
            </a:r>
            <a:r>
              <a:rPr lang="en-US" sz="1700" b="1" dirty="0" err="1">
                <a:solidFill>
                  <a:srgbClr val="0070C0"/>
                </a:solidFill>
              </a:rPr>
              <a:t>int</a:t>
            </a:r>
            <a:r>
              <a:rPr lang="en-US" sz="1700" b="1" dirty="0">
                <a:solidFill>
                  <a:srgbClr val="0070C0"/>
                </a:solidFill>
              </a:rPr>
              <a:t> r, string n)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{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    </a:t>
            </a:r>
            <a:r>
              <a:rPr lang="en-US" sz="1700" b="1" dirty="0" err="1">
                <a:solidFill>
                  <a:srgbClr val="0070C0"/>
                </a:solidFill>
              </a:rPr>
              <a:t>rollNo</a:t>
            </a:r>
            <a:r>
              <a:rPr lang="en-US" sz="1700" b="1" dirty="0">
                <a:solidFill>
                  <a:srgbClr val="0070C0"/>
                </a:solidFill>
              </a:rPr>
              <a:t> = r;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    name = n;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}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// methods </a:t>
            </a:r>
            <a:r>
              <a:rPr lang="en-US" sz="1700" b="1" dirty="0" err="1">
                <a:solidFill>
                  <a:srgbClr val="0070C0"/>
                </a:solidFill>
              </a:rPr>
              <a:t>getRollNo</a:t>
            </a:r>
            <a:r>
              <a:rPr lang="en-US" sz="1700" b="1" dirty="0">
                <a:solidFill>
                  <a:srgbClr val="0070C0"/>
                </a:solidFill>
              </a:rPr>
              <a:t> and </a:t>
            </a:r>
            <a:r>
              <a:rPr lang="en-US" sz="1700" b="1" dirty="0" err="1">
                <a:solidFill>
                  <a:srgbClr val="0070C0"/>
                </a:solidFill>
              </a:rPr>
              <a:t>getName</a:t>
            </a:r>
            <a:endParaRPr lang="en-US" sz="1700" b="1" dirty="0">
              <a:solidFill>
                <a:srgbClr val="0070C0"/>
              </a:solidFill>
            </a:endParaRPr>
          </a:p>
          <a:p>
            <a:r>
              <a:rPr lang="en-US" sz="1700" b="1" dirty="0">
                <a:solidFill>
                  <a:srgbClr val="0070C0"/>
                </a:solidFill>
              </a:rPr>
              <a:t>    // also declared as public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public </a:t>
            </a:r>
            <a:r>
              <a:rPr lang="en-US" sz="1700" b="1" dirty="0" err="1">
                <a:solidFill>
                  <a:srgbClr val="0070C0"/>
                </a:solidFill>
              </a:rPr>
              <a:t>int</a:t>
            </a:r>
            <a:r>
              <a:rPr lang="en-US" sz="1700" b="1" dirty="0">
                <a:solidFill>
                  <a:srgbClr val="0070C0"/>
                </a:solidFill>
              </a:rPr>
              <a:t> </a:t>
            </a:r>
            <a:r>
              <a:rPr lang="en-US" sz="1700" b="1" dirty="0" err="1">
                <a:solidFill>
                  <a:srgbClr val="0070C0"/>
                </a:solidFill>
              </a:rPr>
              <a:t>getRollNo</a:t>
            </a:r>
            <a:r>
              <a:rPr lang="en-US" sz="1700" b="1" dirty="0">
                <a:solidFill>
                  <a:srgbClr val="0070C0"/>
                </a:solidFill>
              </a:rPr>
              <a:t>()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{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    return </a:t>
            </a:r>
            <a:r>
              <a:rPr lang="en-US" sz="1700" b="1" dirty="0" err="1">
                <a:solidFill>
                  <a:srgbClr val="0070C0"/>
                </a:solidFill>
              </a:rPr>
              <a:t>rollNo</a:t>
            </a:r>
            <a:r>
              <a:rPr lang="en-US" sz="1700" b="1" dirty="0">
                <a:solidFill>
                  <a:srgbClr val="0070C0"/>
                </a:solidFill>
              </a:rPr>
              <a:t>;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}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public string </a:t>
            </a:r>
            <a:r>
              <a:rPr lang="en-US" sz="1700" b="1" dirty="0" err="1">
                <a:solidFill>
                  <a:srgbClr val="0070C0"/>
                </a:solidFill>
              </a:rPr>
              <a:t>getName</a:t>
            </a:r>
            <a:r>
              <a:rPr lang="en-US" sz="1700" b="1" dirty="0">
                <a:solidFill>
                  <a:srgbClr val="0070C0"/>
                </a:solidFill>
              </a:rPr>
              <a:t>()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{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    return name;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    }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}</a:t>
            </a:r>
          </a:p>
          <a:p>
            <a:endParaRPr lang="en-US" sz="1700" b="1" dirty="0">
              <a:solidFill>
                <a:srgbClr val="0070C0"/>
              </a:solidFill>
            </a:endParaRPr>
          </a:p>
          <a:p>
            <a:endParaRPr lang="en-US" sz="1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963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639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public example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609" y="838200"/>
            <a:ext cx="8763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class Program {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// Main Method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static void Main(string[]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{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 // Creating object of the class Student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 Student S = new Student(2, “John");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 // Displaying details directly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 // using the class members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 </a:t>
            </a:r>
            <a:r>
              <a:rPr lang="en-US" sz="2000" b="1" dirty="0" err="1">
                <a:solidFill>
                  <a:srgbClr val="0070C0"/>
                </a:solidFill>
              </a:rPr>
              <a:t>Console.WriteLine</a:t>
            </a:r>
            <a:r>
              <a:rPr lang="en-US" sz="2000" b="1" dirty="0">
                <a:solidFill>
                  <a:srgbClr val="0070C0"/>
                </a:solidFill>
              </a:rPr>
              <a:t>("Roll number: {0}", </a:t>
            </a:r>
            <a:r>
              <a:rPr lang="en-US" sz="2000" b="1" dirty="0" err="1">
                <a:solidFill>
                  <a:srgbClr val="0070C0"/>
                </a:solidFill>
              </a:rPr>
              <a:t>S.rollNo</a:t>
            </a:r>
            <a:r>
              <a:rPr lang="en-US" sz="2000" b="1" dirty="0">
                <a:solidFill>
                  <a:srgbClr val="0070C0"/>
                </a:solidFill>
              </a:rPr>
              <a:t>);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 </a:t>
            </a:r>
            <a:r>
              <a:rPr lang="en-US" sz="2000" b="1" dirty="0" err="1">
                <a:solidFill>
                  <a:srgbClr val="0070C0"/>
                </a:solidFill>
              </a:rPr>
              <a:t>Console.WriteLine</a:t>
            </a:r>
            <a:r>
              <a:rPr lang="en-US" sz="2000" b="1" dirty="0">
                <a:solidFill>
                  <a:srgbClr val="0070C0"/>
                </a:solidFill>
              </a:rPr>
              <a:t>("Name: {0}", S.name);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 </a:t>
            </a:r>
            <a:r>
              <a:rPr lang="en-US" sz="2000" b="1" dirty="0" err="1">
                <a:solidFill>
                  <a:srgbClr val="0070C0"/>
                </a:solidFill>
              </a:rPr>
              <a:t>Console.WriteLine</a:t>
            </a:r>
            <a:r>
              <a:rPr lang="en-US" sz="2000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 // Displaying details using member method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 </a:t>
            </a:r>
            <a:r>
              <a:rPr lang="en-US" sz="2000" b="1" dirty="0" err="1">
                <a:solidFill>
                  <a:srgbClr val="0070C0"/>
                </a:solidFill>
              </a:rPr>
              <a:t>Console.WriteLine</a:t>
            </a:r>
            <a:r>
              <a:rPr lang="en-US" sz="2000" b="1" dirty="0">
                <a:solidFill>
                  <a:srgbClr val="0070C0"/>
                </a:solidFill>
              </a:rPr>
              <a:t>("Roll number: {0}", </a:t>
            </a:r>
            <a:r>
              <a:rPr lang="en-US" sz="2000" b="1" dirty="0" err="1">
                <a:solidFill>
                  <a:srgbClr val="0070C0"/>
                </a:solidFill>
              </a:rPr>
              <a:t>S.getRollNo</a:t>
            </a:r>
            <a:r>
              <a:rPr lang="en-US" sz="2000" b="1" dirty="0">
                <a:solidFill>
                  <a:srgbClr val="0070C0"/>
                </a:solidFill>
              </a:rPr>
              <a:t>());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 </a:t>
            </a:r>
            <a:r>
              <a:rPr lang="en-US" sz="2000" b="1" dirty="0" err="1">
                <a:solidFill>
                  <a:srgbClr val="0070C0"/>
                </a:solidFill>
              </a:rPr>
              <a:t>Console.WriteLine</a:t>
            </a:r>
            <a:r>
              <a:rPr lang="en-US" sz="2000" b="1" dirty="0">
                <a:solidFill>
                  <a:srgbClr val="0070C0"/>
                </a:solidFill>
              </a:rPr>
              <a:t>("Name: {0}", </a:t>
            </a:r>
            <a:r>
              <a:rPr lang="en-US" sz="2000" b="1" dirty="0" err="1">
                <a:solidFill>
                  <a:srgbClr val="0070C0"/>
                </a:solidFill>
              </a:rPr>
              <a:t>S.getName</a:t>
            </a:r>
            <a:r>
              <a:rPr lang="en-US" sz="2000" b="1" dirty="0">
                <a:solidFill>
                  <a:srgbClr val="0070C0"/>
                </a:solidFill>
              </a:rPr>
              <a:t>());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} // end of Main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} // end of class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} // end of namespace</a:t>
            </a:r>
          </a:p>
        </p:txBody>
      </p:sp>
      <p:sp>
        <p:nvSpPr>
          <p:cNvPr id="2" name="Rectangle 1"/>
          <p:cNvSpPr/>
          <p:nvPr/>
        </p:nvSpPr>
        <p:spPr>
          <a:xfrm>
            <a:off x="6873009" y="533400"/>
            <a:ext cx="2133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Roll number: 2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Name: John</a:t>
            </a:r>
          </a:p>
          <a:p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>
                <a:solidFill>
                  <a:srgbClr val="00B050"/>
                </a:solidFill>
              </a:rPr>
              <a:t>Roll number: 2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Name: John</a:t>
            </a:r>
            <a:endParaRPr lang="en-IN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4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-885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protected example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533400"/>
            <a:ext cx="8610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/>
              <a:t>// C# Program to show the use of protected Access Modifier</a:t>
            </a:r>
          </a:p>
          <a:p>
            <a:r>
              <a:rPr lang="en-IN" sz="1800" b="1" dirty="0"/>
              <a:t>using System;</a:t>
            </a:r>
          </a:p>
          <a:p>
            <a:r>
              <a:rPr lang="en-IN" sz="1800" b="1" dirty="0"/>
              <a:t>namespace </a:t>
            </a:r>
            <a:r>
              <a:rPr lang="en-IN" sz="1800" b="1" dirty="0" err="1"/>
              <a:t>publicAccessModifier</a:t>
            </a:r>
            <a:r>
              <a:rPr lang="en-IN" sz="1800" b="1" dirty="0"/>
              <a:t> { </a:t>
            </a:r>
          </a:p>
          <a:p>
            <a:r>
              <a:rPr lang="en-IN" sz="1800" b="1" dirty="0">
                <a:solidFill>
                  <a:srgbClr val="00B050"/>
                </a:solidFill>
              </a:rPr>
              <a:t>class Person{</a:t>
            </a:r>
          </a:p>
          <a:p>
            <a:r>
              <a:rPr lang="en-IN" sz="1800" b="1" dirty="0">
                <a:solidFill>
                  <a:srgbClr val="FF0000"/>
                </a:solidFill>
              </a:rPr>
              <a:t>  protected </a:t>
            </a:r>
            <a:r>
              <a:rPr lang="en-IN" sz="1800" b="1" dirty="0">
                <a:solidFill>
                  <a:srgbClr val="00B050"/>
                </a:solidFill>
              </a:rPr>
              <a:t>string name;</a:t>
            </a:r>
          </a:p>
          <a:p>
            <a:r>
              <a:rPr lang="en-IN" sz="1800" b="1" dirty="0">
                <a:solidFill>
                  <a:srgbClr val="FF0000"/>
                </a:solidFill>
              </a:rPr>
              <a:t>  protected </a:t>
            </a:r>
            <a:r>
              <a:rPr lang="en-IN" sz="1800" b="1" dirty="0">
                <a:solidFill>
                  <a:srgbClr val="00B050"/>
                </a:solidFill>
              </a:rPr>
              <a:t>Person(string n)</a:t>
            </a:r>
          </a:p>
          <a:p>
            <a:r>
              <a:rPr lang="en-IN" sz="1800" b="1" dirty="0">
                <a:solidFill>
                  <a:srgbClr val="00B050"/>
                </a:solidFill>
              </a:rPr>
              <a:t>  {</a:t>
            </a:r>
          </a:p>
          <a:p>
            <a:r>
              <a:rPr lang="en-IN" sz="1800" b="1" dirty="0">
                <a:solidFill>
                  <a:srgbClr val="00B050"/>
                </a:solidFill>
              </a:rPr>
              <a:t>  name=n;</a:t>
            </a:r>
          </a:p>
          <a:p>
            <a:r>
              <a:rPr lang="en-IN" sz="1800" b="1" dirty="0">
                <a:solidFill>
                  <a:srgbClr val="00B050"/>
                </a:solidFill>
              </a:rPr>
              <a:t>  }</a:t>
            </a:r>
          </a:p>
          <a:p>
            <a:r>
              <a:rPr lang="en-IN" sz="1800" b="1" dirty="0">
                <a:solidFill>
                  <a:srgbClr val="00B050"/>
                </a:solidFill>
              </a:rPr>
              <a:t>  }</a:t>
            </a:r>
          </a:p>
          <a:p>
            <a:r>
              <a:rPr lang="en-IN" sz="1800" b="1" dirty="0">
                <a:solidFill>
                  <a:srgbClr val="0070C0"/>
                </a:solidFill>
              </a:rPr>
              <a:t>class </a:t>
            </a:r>
            <a:r>
              <a:rPr lang="en-IN" sz="1800" b="1" dirty="0" err="1">
                <a:solidFill>
                  <a:srgbClr val="0070C0"/>
                </a:solidFill>
              </a:rPr>
              <a:t>Student:Person</a:t>
            </a:r>
            <a:r>
              <a:rPr lang="en-IN" sz="1800" b="1" dirty="0">
                <a:solidFill>
                  <a:srgbClr val="0070C0"/>
                </a:solidFill>
              </a:rPr>
              <a:t> {</a:t>
            </a:r>
          </a:p>
          <a:p>
            <a:r>
              <a:rPr lang="en-IN" sz="1800" b="1" dirty="0">
                <a:solidFill>
                  <a:srgbClr val="0070C0"/>
                </a:solidFill>
              </a:rPr>
              <a:t> </a:t>
            </a:r>
          </a:p>
          <a:p>
            <a:r>
              <a:rPr lang="en-IN" sz="1800" b="1" dirty="0">
                <a:solidFill>
                  <a:srgbClr val="0070C0"/>
                </a:solidFill>
              </a:rPr>
              <a:t>    // Declaring members </a:t>
            </a:r>
            <a:r>
              <a:rPr lang="en-IN" sz="1800" b="1" dirty="0" err="1">
                <a:solidFill>
                  <a:srgbClr val="0070C0"/>
                </a:solidFill>
              </a:rPr>
              <a:t>rollNo</a:t>
            </a:r>
            <a:endParaRPr lang="en-IN" sz="1800" b="1" dirty="0">
              <a:solidFill>
                <a:srgbClr val="0070C0"/>
              </a:solidFill>
            </a:endParaRPr>
          </a:p>
          <a:p>
            <a:r>
              <a:rPr lang="en-IN" sz="1800" b="1" dirty="0">
                <a:solidFill>
                  <a:srgbClr val="0070C0"/>
                </a:solidFill>
              </a:rPr>
              <a:t>    // and name as public</a:t>
            </a:r>
          </a:p>
          <a:p>
            <a:r>
              <a:rPr lang="en-IN" sz="1800" b="1" dirty="0">
                <a:solidFill>
                  <a:srgbClr val="0070C0"/>
                </a:solidFill>
              </a:rPr>
              <a:t>    public </a:t>
            </a:r>
            <a:r>
              <a:rPr lang="en-IN" sz="1800" b="1" dirty="0" err="1">
                <a:solidFill>
                  <a:srgbClr val="0070C0"/>
                </a:solidFill>
              </a:rPr>
              <a:t>int</a:t>
            </a:r>
            <a:r>
              <a:rPr lang="en-IN" sz="1800" b="1" dirty="0">
                <a:solidFill>
                  <a:srgbClr val="0070C0"/>
                </a:solidFill>
              </a:rPr>
              <a:t> </a:t>
            </a:r>
            <a:r>
              <a:rPr lang="en-IN" sz="1800" b="1" dirty="0" err="1">
                <a:solidFill>
                  <a:srgbClr val="0070C0"/>
                </a:solidFill>
              </a:rPr>
              <a:t>rollNo</a:t>
            </a:r>
            <a:r>
              <a:rPr lang="en-IN" sz="1800" b="1" dirty="0">
                <a:solidFill>
                  <a:srgbClr val="0070C0"/>
                </a:solidFill>
              </a:rPr>
              <a:t>;</a:t>
            </a:r>
          </a:p>
          <a:p>
            <a:r>
              <a:rPr lang="en-IN" sz="1800" b="1" dirty="0">
                <a:solidFill>
                  <a:srgbClr val="0070C0"/>
                </a:solidFill>
              </a:rPr>
              <a:t>    // Constructor</a:t>
            </a:r>
          </a:p>
          <a:p>
            <a:r>
              <a:rPr lang="en-IN" sz="1800" b="1" dirty="0">
                <a:solidFill>
                  <a:srgbClr val="0070C0"/>
                </a:solidFill>
              </a:rPr>
              <a:t>    public Student(string n, </a:t>
            </a:r>
            <a:r>
              <a:rPr lang="en-IN" sz="1800" b="1" dirty="0" err="1">
                <a:solidFill>
                  <a:srgbClr val="0070C0"/>
                </a:solidFill>
              </a:rPr>
              <a:t>int</a:t>
            </a:r>
            <a:r>
              <a:rPr lang="en-IN" sz="1800" b="1" dirty="0">
                <a:solidFill>
                  <a:srgbClr val="0070C0"/>
                </a:solidFill>
              </a:rPr>
              <a:t> r):base(n)</a:t>
            </a:r>
          </a:p>
          <a:p>
            <a:r>
              <a:rPr lang="en-IN" sz="1800" b="1" dirty="0">
                <a:solidFill>
                  <a:srgbClr val="0070C0"/>
                </a:solidFill>
              </a:rPr>
              <a:t>    {</a:t>
            </a:r>
          </a:p>
          <a:p>
            <a:r>
              <a:rPr lang="en-IN" sz="1800" b="1" dirty="0">
                <a:solidFill>
                  <a:srgbClr val="0070C0"/>
                </a:solidFill>
              </a:rPr>
              <a:t>        </a:t>
            </a:r>
            <a:r>
              <a:rPr lang="en-IN" sz="1800" b="1" dirty="0" err="1">
                <a:solidFill>
                  <a:srgbClr val="0070C0"/>
                </a:solidFill>
              </a:rPr>
              <a:t>rollNo</a:t>
            </a:r>
            <a:r>
              <a:rPr lang="en-IN" sz="1800" b="1" dirty="0">
                <a:solidFill>
                  <a:srgbClr val="0070C0"/>
                </a:solidFill>
              </a:rPr>
              <a:t> = r;   </a:t>
            </a:r>
          </a:p>
          <a:p>
            <a:r>
              <a:rPr lang="en-IN" sz="1800" b="1" dirty="0">
                <a:solidFill>
                  <a:srgbClr val="0070C0"/>
                </a:solidFill>
              </a:rPr>
              <a:t>    }</a:t>
            </a:r>
          </a:p>
          <a:p>
            <a:r>
              <a:rPr lang="en-IN" sz="1800" b="1" dirty="0"/>
              <a:t> </a:t>
            </a:r>
          </a:p>
          <a:p>
            <a:r>
              <a:rPr lang="en-IN" sz="1800" b="1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638790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-885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protected example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457200"/>
            <a:ext cx="8610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rgbClr val="0070C0"/>
                </a:solidFill>
              </a:rPr>
              <a:t>    // methods </a:t>
            </a:r>
            <a:r>
              <a:rPr lang="en-IN" sz="1700" b="1" dirty="0" err="1">
                <a:solidFill>
                  <a:srgbClr val="0070C0"/>
                </a:solidFill>
              </a:rPr>
              <a:t>getRollNo</a:t>
            </a:r>
            <a:r>
              <a:rPr lang="en-IN" sz="1700" b="1" dirty="0">
                <a:solidFill>
                  <a:srgbClr val="0070C0"/>
                </a:solidFill>
              </a:rPr>
              <a:t> and </a:t>
            </a:r>
            <a:r>
              <a:rPr lang="en-IN" sz="1700" b="1" dirty="0" err="1">
                <a:solidFill>
                  <a:srgbClr val="0070C0"/>
                </a:solidFill>
              </a:rPr>
              <a:t>getName</a:t>
            </a:r>
            <a:r>
              <a:rPr lang="en-IN" sz="1700" b="1" dirty="0">
                <a:solidFill>
                  <a:srgbClr val="0070C0"/>
                </a:solidFill>
              </a:rPr>
              <a:t> declared as public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public </a:t>
            </a:r>
            <a:r>
              <a:rPr lang="en-IN" sz="1700" b="1" dirty="0" err="1">
                <a:solidFill>
                  <a:srgbClr val="0070C0"/>
                </a:solidFill>
              </a:rPr>
              <a:t>int</a:t>
            </a:r>
            <a:r>
              <a:rPr lang="en-IN" sz="1700" b="1" dirty="0">
                <a:solidFill>
                  <a:srgbClr val="0070C0"/>
                </a:solidFill>
              </a:rPr>
              <a:t> </a:t>
            </a:r>
            <a:r>
              <a:rPr lang="en-IN" sz="1700" b="1" dirty="0" err="1">
                <a:solidFill>
                  <a:srgbClr val="0070C0"/>
                </a:solidFill>
              </a:rPr>
              <a:t>getRollNo</a:t>
            </a:r>
            <a:r>
              <a:rPr lang="en-IN" sz="1700" b="1" dirty="0">
                <a:solidFill>
                  <a:srgbClr val="0070C0"/>
                </a:solidFill>
              </a:rPr>
              <a:t>()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{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    return </a:t>
            </a:r>
            <a:r>
              <a:rPr lang="en-IN" sz="1700" b="1" dirty="0" err="1">
                <a:solidFill>
                  <a:srgbClr val="0070C0"/>
                </a:solidFill>
              </a:rPr>
              <a:t>rollNo</a:t>
            </a:r>
            <a:r>
              <a:rPr lang="en-IN" sz="1700" b="1" dirty="0">
                <a:solidFill>
                  <a:srgbClr val="0070C0"/>
                </a:solidFill>
              </a:rPr>
              <a:t>;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}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public string </a:t>
            </a:r>
            <a:r>
              <a:rPr lang="en-IN" sz="1700" b="1" dirty="0" err="1">
                <a:solidFill>
                  <a:srgbClr val="0070C0"/>
                </a:solidFill>
              </a:rPr>
              <a:t>getName</a:t>
            </a:r>
            <a:r>
              <a:rPr lang="en-IN" sz="1700" b="1" dirty="0">
                <a:solidFill>
                  <a:srgbClr val="0070C0"/>
                </a:solidFill>
              </a:rPr>
              <a:t>()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{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    return name;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}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} 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class Program {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// Main Method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static void Main(string[] </a:t>
            </a:r>
            <a:r>
              <a:rPr lang="en-IN" sz="1700" b="1" dirty="0" err="1">
                <a:solidFill>
                  <a:srgbClr val="0070C0"/>
                </a:solidFill>
              </a:rPr>
              <a:t>args</a:t>
            </a:r>
            <a:r>
              <a:rPr lang="en-IN" sz="1700" b="1" dirty="0">
                <a:solidFill>
                  <a:srgbClr val="0070C0"/>
                </a:solidFill>
              </a:rPr>
              <a:t>)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{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    // Creating object of the class Student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    Student S = new Student("John",2);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    </a:t>
            </a:r>
            <a:r>
              <a:rPr lang="en-IN" sz="1700" b="1" dirty="0" err="1">
                <a:solidFill>
                  <a:srgbClr val="0070C0"/>
                </a:solidFill>
              </a:rPr>
              <a:t>Console.WriteLine</a:t>
            </a:r>
            <a:r>
              <a:rPr lang="en-IN" sz="1700" b="1" dirty="0">
                <a:solidFill>
                  <a:srgbClr val="0070C0"/>
                </a:solidFill>
              </a:rPr>
              <a:t>();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    // Displaying details using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    // member method also public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    </a:t>
            </a:r>
            <a:r>
              <a:rPr lang="en-IN" sz="1700" b="1" dirty="0" err="1">
                <a:solidFill>
                  <a:srgbClr val="0070C0"/>
                </a:solidFill>
              </a:rPr>
              <a:t>Console.WriteLine</a:t>
            </a:r>
            <a:r>
              <a:rPr lang="en-IN" sz="1700" b="1" dirty="0">
                <a:solidFill>
                  <a:srgbClr val="0070C0"/>
                </a:solidFill>
              </a:rPr>
              <a:t>("Roll number: {0}", </a:t>
            </a:r>
            <a:r>
              <a:rPr lang="en-IN" sz="1700" b="1" dirty="0" err="1">
                <a:solidFill>
                  <a:srgbClr val="0070C0"/>
                </a:solidFill>
              </a:rPr>
              <a:t>S.getRollNo</a:t>
            </a:r>
            <a:r>
              <a:rPr lang="en-IN" sz="1700" b="1" dirty="0">
                <a:solidFill>
                  <a:srgbClr val="0070C0"/>
                </a:solidFill>
              </a:rPr>
              <a:t>());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    </a:t>
            </a:r>
            <a:r>
              <a:rPr lang="en-IN" sz="1700" b="1" dirty="0" err="1">
                <a:solidFill>
                  <a:srgbClr val="0070C0"/>
                </a:solidFill>
              </a:rPr>
              <a:t>Console.WriteLine</a:t>
            </a:r>
            <a:r>
              <a:rPr lang="en-IN" sz="1700" b="1" dirty="0">
                <a:solidFill>
                  <a:srgbClr val="0070C0"/>
                </a:solidFill>
              </a:rPr>
              <a:t>("Name: {0}", </a:t>
            </a:r>
            <a:r>
              <a:rPr lang="en-IN" sz="1700" b="1" dirty="0" err="1">
                <a:solidFill>
                  <a:srgbClr val="0070C0"/>
                </a:solidFill>
              </a:rPr>
              <a:t>S.getName</a:t>
            </a:r>
            <a:r>
              <a:rPr lang="en-IN" sz="1700" b="1" dirty="0">
                <a:solidFill>
                  <a:srgbClr val="0070C0"/>
                </a:solidFill>
              </a:rPr>
              <a:t>());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    }</a:t>
            </a:r>
          </a:p>
          <a:p>
            <a:r>
              <a:rPr lang="en-IN" sz="1700" b="1" dirty="0">
                <a:solidFill>
                  <a:srgbClr val="0070C0"/>
                </a:solidFill>
              </a:rPr>
              <a:t>}}</a:t>
            </a:r>
          </a:p>
        </p:txBody>
      </p:sp>
      <p:sp>
        <p:nvSpPr>
          <p:cNvPr id="3" name="Rectangle 2"/>
          <p:cNvSpPr/>
          <p:nvPr/>
        </p:nvSpPr>
        <p:spPr>
          <a:xfrm>
            <a:off x="6019800" y="3810000"/>
            <a:ext cx="205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2BE6C"/>
                </a:solidFill>
              </a:rPr>
              <a:t>Roll number: 2</a:t>
            </a:r>
          </a:p>
          <a:p>
            <a:r>
              <a:rPr lang="en-US" b="1" dirty="0">
                <a:solidFill>
                  <a:srgbClr val="12BE6C"/>
                </a:solidFill>
              </a:rPr>
              <a:t>Name: John</a:t>
            </a:r>
            <a:endParaRPr lang="en-IN" b="1" dirty="0">
              <a:solidFill>
                <a:srgbClr val="12BE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543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-885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internal example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70D7B-2AAA-E867-362D-11314E3AC76C}"/>
              </a:ext>
            </a:extLst>
          </p:cNvPr>
          <p:cNvSpPr txBox="1"/>
          <p:nvPr/>
        </p:nvSpPr>
        <p:spPr>
          <a:xfrm>
            <a:off x="114300" y="304800"/>
            <a:ext cx="90678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// C# Program to show use of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// internal access modifier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// Inside the file </a:t>
            </a:r>
            <a:r>
              <a:rPr lang="en-US" sz="2000" b="1" dirty="0" err="1">
                <a:solidFill>
                  <a:srgbClr val="0070C0"/>
                </a:solidFill>
              </a:rPr>
              <a:t>Program.cs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using System;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namespace </a:t>
            </a:r>
            <a:r>
              <a:rPr lang="en-US" sz="2000" b="1" dirty="0" err="1">
                <a:solidFill>
                  <a:srgbClr val="0070C0"/>
                </a:solidFill>
              </a:rPr>
              <a:t>internalAccessModifier</a:t>
            </a:r>
            <a:r>
              <a:rPr lang="en-US" sz="2000" b="1" dirty="0">
                <a:solidFill>
                  <a:srgbClr val="0070C0"/>
                </a:solidFill>
              </a:rPr>
              <a:t> {</a:t>
            </a:r>
            <a:endParaRPr lang="en-IN" sz="2000" b="1" dirty="0">
              <a:solidFill>
                <a:srgbClr val="0070C0"/>
              </a:solidFill>
            </a:endParaRPr>
          </a:p>
          <a:p>
            <a:r>
              <a:rPr lang="en-IN" sz="2000" b="1" dirty="0">
                <a:solidFill>
                  <a:srgbClr val="0070C0"/>
                </a:solidFill>
              </a:rPr>
              <a:t>// Declare class Complex as internal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</a:t>
            </a:r>
            <a:r>
              <a:rPr lang="en-IN" sz="2000" b="1" dirty="0">
                <a:solidFill>
                  <a:srgbClr val="00B050"/>
                </a:solidFill>
              </a:rPr>
              <a:t>internal</a:t>
            </a:r>
            <a:r>
              <a:rPr lang="en-IN" sz="2000" b="1" dirty="0">
                <a:solidFill>
                  <a:srgbClr val="0070C0"/>
                </a:solidFill>
              </a:rPr>
              <a:t> class Complex {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int real;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int </a:t>
            </a:r>
            <a:r>
              <a:rPr lang="en-IN" sz="2000" b="1" dirty="0" err="1">
                <a:solidFill>
                  <a:srgbClr val="0070C0"/>
                </a:solidFill>
              </a:rPr>
              <a:t>img</a:t>
            </a:r>
            <a:r>
              <a:rPr lang="en-IN" sz="2000" b="1" dirty="0">
                <a:solidFill>
                  <a:srgbClr val="0070C0"/>
                </a:solidFill>
              </a:rPr>
              <a:t>;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</a:t>
            </a:r>
            <a:r>
              <a:rPr lang="en-IN" sz="2000" b="1" dirty="0">
                <a:solidFill>
                  <a:srgbClr val="00B050"/>
                </a:solidFill>
              </a:rPr>
              <a:t>internal</a:t>
            </a:r>
            <a:r>
              <a:rPr lang="en-IN" sz="2000" b="1" dirty="0">
                <a:solidFill>
                  <a:srgbClr val="0070C0"/>
                </a:solidFill>
              </a:rPr>
              <a:t> void </a:t>
            </a:r>
            <a:r>
              <a:rPr lang="en-IN" sz="2000" b="1" dirty="0" err="1">
                <a:solidFill>
                  <a:srgbClr val="0070C0"/>
                </a:solidFill>
              </a:rPr>
              <a:t>setData</a:t>
            </a:r>
            <a:r>
              <a:rPr lang="en-IN" sz="2000" b="1" dirty="0">
                <a:solidFill>
                  <a:srgbClr val="0070C0"/>
                </a:solidFill>
              </a:rPr>
              <a:t>(int r, int i)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{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	real = r;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	</a:t>
            </a:r>
            <a:r>
              <a:rPr lang="en-IN" sz="2000" b="1" dirty="0" err="1">
                <a:solidFill>
                  <a:srgbClr val="0070C0"/>
                </a:solidFill>
              </a:rPr>
              <a:t>img</a:t>
            </a:r>
            <a:r>
              <a:rPr lang="en-IN" sz="2000" b="1" dirty="0">
                <a:solidFill>
                  <a:srgbClr val="0070C0"/>
                </a:solidFill>
              </a:rPr>
              <a:t> = i;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}</a:t>
            </a:r>
          </a:p>
          <a:p>
            <a:endParaRPr lang="en-IN" sz="2000" b="1" dirty="0">
              <a:solidFill>
                <a:srgbClr val="0070C0"/>
              </a:solidFill>
            </a:endParaRPr>
          </a:p>
          <a:p>
            <a:r>
              <a:rPr lang="en-IN" sz="2000" b="1" dirty="0">
                <a:solidFill>
                  <a:srgbClr val="0070C0"/>
                </a:solidFill>
              </a:rPr>
              <a:t>	</a:t>
            </a:r>
            <a:r>
              <a:rPr lang="en-IN" sz="2000" b="1" dirty="0">
                <a:solidFill>
                  <a:srgbClr val="00B050"/>
                </a:solidFill>
              </a:rPr>
              <a:t>internal</a:t>
            </a:r>
            <a:r>
              <a:rPr lang="en-IN" sz="2000" b="1" dirty="0">
                <a:solidFill>
                  <a:srgbClr val="0070C0"/>
                </a:solidFill>
              </a:rPr>
              <a:t> void </a:t>
            </a:r>
            <a:r>
              <a:rPr lang="en-IN" sz="2000" b="1" dirty="0" err="1">
                <a:solidFill>
                  <a:srgbClr val="0070C0"/>
                </a:solidFill>
              </a:rPr>
              <a:t>displayData</a:t>
            </a:r>
            <a:r>
              <a:rPr lang="en-IN" sz="2000" b="1" dirty="0">
                <a:solidFill>
                  <a:srgbClr val="0070C0"/>
                </a:solidFill>
              </a:rPr>
              <a:t>()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{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	</a:t>
            </a:r>
            <a:r>
              <a:rPr lang="en-IN" sz="2000" b="1" dirty="0" err="1">
                <a:solidFill>
                  <a:srgbClr val="0070C0"/>
                </a:solidFill>
              </a:rPr>
              <a:t>Console.WriteLine</a:t>
            </a:r>
            <a:r>
              <a:rPr lang="en-IN" sz="2000" b="1" dirty="0">
                <a:solidFill>
                  <a:srgbClr val="0070C0"/>
                </a:solidFill>
              </a:rPr>
              <a:t>("Real = {0}", real);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	</a:t>
            </a:r>
            <a:r>
              <a:rPr lang="en-IN" sz="2000" b="1" dirty="0" err="1">
                <a:solidFill>
                  <a:srgbClr val="0070C0"/>
                </a:solidFill>
              </a:rPr>
              <a:t>Console.WriteLine</a:t>
            </a:r>
            <a:r>
              <a:rPr lang="en-IN" sz="2000" b="1" dirty="0">
                <a:solidFill>
                  <a:srgbClr val="0070C0"/>
                </a:solidFill>
              </a:rPr>
              <a:t>("Imaginary = {0}", </a:t>
            </a:r>
            <a:r>
              <a:rPr lang="en-IN" sz="2000" b="1" dirty="0" err="1">
                <a:solidFill>
                  <a:srgbClr val="0070C0"/>
                </a:solidFill>
              </a:rPr>
              <a:t>img</a:t>
            </a:r>
            <a:r>
              <a:rPr lang="en-IN" sz="2000" b="1" dirty="0">
                <a:solidFill>
                  <a:srgbClr val="0070C0"/>
                </a:solidFill>
              </a:rPr>
              <a:t>);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}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}</a:t>
            </a:r>
          </a:p>
          <a:p>
            <a:endParaRPr lang="en-IN" sz="2000" b="1" dirty="0">
              <a:solidFill>
                <a:srgbClr val="0070C0"/>
              </a:solidFill>
            </a:endParaRPr>
          </a:p>
          <a:p>
            <a:endParaRPr lang="en-IN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187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-885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internal example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70D7B-2AAA-E867-362D-11314E3AC76C}"/>
              </a:ext>
            </a:extLst>
          </p:cNvPr>
          <p:cNvSpPr txBox="1"/>
          <p:nvPr/>
        </p:nvSpPr>
        <p:spPr>
          <a:xfrm>
            <a:off x="609600" y="561109"/>
            <a:ext cx="67056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1592F"/>
                </a:solidFill>
              </a:rPr>
              <a:t>// Driver Class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class Program {</a:t>
            </a:r>
          </a:p>
          <a:p>
            <a:endParaRPr lang="en-IN" sz="2400" b="1" dirty="0">
              <a:solidFill>
                <a:srgbClr val="C1592F"/>
              </a:solidFill>
            </a:endParaRPr>
          </a:p>
          <a:p>
            <a:r>
              <a:rPr lang="en-IN" sz="2400" b="1" dirty="0">
                <a:solidFill>
                  <a:srgbClr val="C1592F"/>
                </a:solidFill>
              </a:rPr>
              <a:t>	// Main Method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	static void Main(string[] </a:t>
            </a:r>
            <a:r>
              <a:rPr lang="en-IN" sz="2400" b="1" dirty="0" err="1">
                <a:solidFill>
                  <a:srgbClr val="C1592F"/>
                </a:solidFill>
              </a:rPr>
              <a:t>args</a:t>
            </a:r>
            <a:r>
              <a:rPr lang="en-IN" sz="2400" b="1" dirty="0">
                <a:solidFill>
                  <a:srgbClr val="C1592F"/>
                </a:solidFill>
              </a:rPr>
              <a:t>)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	{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		// Instantiate the class Complex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		// in separate class but within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		// the same assembly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		Complex c = new Complex();</a:t>
            </a:r>
          </a:p>
          <a:p>
            <a:endParaRPr lang="en-IN" sz="2400" b="1" dirty="0">
              <a:solidFill>
                <a:srgbClr val="C1592F"/>
              </a:solidFill>
            </a:endParaRPr>
          </a:p>
          <a:p>
            <a:r>
              <a:rPr lang="en-IN" sz="2400" b="1" dirty="0">
                <a:solidFill>
                  <a:srgbClr val="C1592F"/>
                </a:solidFill>
              </a:rPr>
              <a:t>		// Accessible in class Program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		</a:t>
            </a:r>
            <a:r>
              <a:rPr lang="en-IN" sz="2400" b="1" dirty="0" err="1">
                <a:solidFill>
                  <a:srgbClr val="C1592F"/>
                </a:solidFill>
              </a:rPr>
              <a:t>c.setData</a:t>
            </a:r>
            <a:r>
              <a:rPr lang="en-IN" sz="2400" b="1" dirty="0">
                <a:solidFill>
                  <a:srgbClr val="C1592F"/>
                </a:solidFill>
              </a:rPr>
              <a:t>(2, 1);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		</a:t>
            </a:r>
            <a:r>
              <a:rPr lang="en-IN" sz="2400" b="1" dirty="0" err="1">
                <a:solidFill>
                  <a:srgbClr val="C1592F"/>
                </a:solidFill>
              </a:rPr>
              <a:t>c.displayData</a:t>
            </a:r>
            <a:r>
              <a:rPr lang="en-IN" sz="2400" b="1" dirty="0">
                <a:solidFill>
                  <a:srgbClr val="C1592F"/>
                </a:solidFill>
              </a:rPr>
              <a:t>();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	}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}</a:t>
            </a:r>
          </a:p>
          <a:p>
            <a:r>
              <a:rPr lang="en-IN" sz="2400" b="1" dirty="0">
                <a:solidFill>
                  <a:srgbClr val="C1592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9818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bg1"/>
                </a:solidFill>
              </a:rPr>
              <a:t>Adding another namespace</a:t>
            </a:r>
          </a:p>
        </p:txBody>
      </p:sp>
    </p:spTree>
    <p:extLst>
      <p:ext uri="{BB962C8B-B14F-4D97-AF65-F5344CB8AC3E}">
        <p14:creationId xmlns:p14="http://schemas.microsoft.com/office/powerpoint/2010/main" val="2200988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4F9100-5EE8-96DF-7492-CCC5D0CF9010}"/>
              </a:ext>
            </a:extLst>
          </p:cNvPr>
          <p:cNvSpPr txBox="1"/>
          <p:nvPr/>
        </p:nvSpPr>
        <p:spPr>
          <a:xfrm>
            <a:off x="609600" y="22194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Right Click on Solution (As shown in the below diagram) </a:t>
            </a:r>
            <a:endParaRPr lang="en-IN" sz="2400" b="1" dirty="0">
              <a:solidFill>
                <a:srgbClr val="FF33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15C60-8C3F-800D-B25E-48040570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53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4F9100-5EE8-96DF-7492-CCC5D0CF9010}"/>
              </a:ext>
            </a:extLst>
          </p:cNvPr>
          <p:cNvSpPr txBox="1"/>
          <p:nvPr/>
        </p:nvSpPr>
        <p:spPr>
          <a:xfrm>
            <a:off x="762000" y="4572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Select .NET Console Project, name=Assembly2</a:t>
            </a:r>
            <a:endParaRPr lang="en-IN" sz="2400" b="1" dirty="0">
              <a:solidFill>
                <a:srgbClr val="FF33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A4020-E4BE-227D-C7C6-E7624655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49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9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073100" y="63900"/>
            <a:ext cx="49467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1" dirty="0">
                <a:solidFill>
                  <a:srgbClr val="002060"/>
                </a:solidFill>
              </a:rPr>
              <a:t>Learning Outcomes</a:t>
            </a: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457200" y="1295400"/>
            <a:ext cx="8382000" cy="373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Students will be able to:</a:t>
            </a:r>
          </a:p>
          <a:p>
            <a:pPr marL="457200" indent="-457200" algn="just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sz="2800" b="1" dirty="0">
                <a:solidFill>
                  <a:srgbClr val="0070C0"/>
                </a:solidFill>
              </a:rPr>
              <a:t>Use access specifiers</a:t>
            </a:r>
          </a:p>
          <a:p>
            <a:pPr marL="457200" indent="-457200" algn="just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sz="2800" b="1" dirty="0">
                <a:solidFill>
                  <a:srgbClr val="0070C0"/>
                </a:solidFill>
              </a:rPr>
              <a:t>Implement Inheritance</a:t>
            </a:r>
          </a:p>
        </p:txBody>
      </p:sp>
      <p:grpSp>
        <p:nvGrpSpPr>
          <p:cNvPr id="8" name="Shape 314"/>
          <p:cNvGrpSpPr/>
          <p:nvPr/>
        </p:nvGrpSpPr>
        <p:grpSpPr>
          <a:xfrm>
            <a:off x="7806293" y="228600"/>
            <a:ext cx="1032907" cy="990600"/>
            <a:chOff x="584925" y="238125"/>
            <a:chExt cx="415200" cy="525100"/>
          </a:xfrm>
        </p:grpSpPr>
        <p:sp>
          <p:nvSpPr>
            <p:cNvPr id="9" name="Shape 315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1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1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1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1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2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8B78C4-92E1-7836-6AF7-FA19775F33A8}"/>
              </a:ext>
            </a:extLst>
          </p:cNvPr>
          <p:cNvSpPr txBox="1"/>
          <p:nvPr/>
        </p:nvSpPr>
        <p:spPr>
          <a:xfrm>
            <a:off x="609600" y="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Add reference of namespace     </a:t>
            </a:r>
            <a:r>
              <a:rPr lang="en-US" sz="2400" b="1" dirty="0" err="1">
                <a:solidFill>
                  <a:srgbClr val="0070C0"/>
                </a:solidFill>
              </a:rPr>
              <a:t>AccessModifiers</a:t>
            </a:r>
            <a:r>
              <a:rPr lang="en-US" sz="2400" b="1" dirty="0">
                <a:solidFill>
                  <a:srgbClr val="0070C0"/>
                </a:solidFill>
              </a:rPr>
              <a:t>  </a:t>
            </a:r>
            <a:r>
              <a:rPr lang="en-US" sz="2400" b="1" dirty="0">
                <a:solidFill>
                  <a:srgbClr val="FF3300"/>
                </a:solidFill>
              </a:rPr>
              <a:t>to </a:t>
            </a:r>
            <a:r>
              <a:rPr lang="en-US" sz="2400" b="1" dirty="0">
                <a:solidFill>
                  <a:srgbClr val="0070C0"/>
                </a:solidFill>
              </a:rPr>
              <a:t>Assembly2 </a:t>
            </a:r>
            <a:r>
              <a:rPr lang="en-US" sz="2400" b="1" dirty="0">
                <a:solidFill>
                  <a:srgbClr val="FF3300"/>
                </a:solidFill>
              </a:rPr>
              <a:t>name space</a:t>
            </a:r>
            <a:endParaRPr lang="en-IN" sz="24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E52CE-0FD7-1EE8-1185-EDDCAEFA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780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75AA38-8A6D-F350-7AF6-B76A536ED3BB}"/>
              </a:ext>
            </a:extLst>
          </p:cNvPr>
          <p:cNvSpPr txBox="1"/>
          <p:nvPr/>
        </p:nvSpPr>
        <p:spPr>
          <a:xfrm>
            <a:off x="228600" y="876903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Click Assembly2-&gt;References and click on Add References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57452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8B78C4-92E1-7836-6AF7-FA19775F33A8}"/>
              </a:ext>
            </a:extLst>
          </p:cNvPr>
          <p:cNvSpPr txBox="1"/>
          <p:nvPr/>
        </p:nvSpPr>
        <p:spPr>
          <a:xfrm>
            <a:off x="6096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Add reference of namespace       to Assembly2</a:t>
            </a:r>
            <a:endParaRPr lang="en-IN" sz="2400" b="1" dirty="0">
              <a:solidFill>
                <a:srgbClr val="FF3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AA38-8A6D-F350-7AF6-B76A536ED3BB}"/>
              </a:ext>
            </a:extLst>
          </p:cNvPr>
          <p:cNvSpPr txBox="1"/>
          <p:nvPr/>
        </p:nvSpPr>
        <p:spPr>
          <a:xfrm>
            <a:off x="304800" y="7620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“Projects” tab at the left side and select the namespace “</a:t>
            </a:r>
            <a:r>
              <a:rPr lang="en-US" dirty="0" err="1"/>
              <a:t>AccessModifiers</a:t>
            </a:r>
            <a:r>
              <a:rPr lang="en-US" dirty="0"/>
              <a:t>” and press OK.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1529F-1C4E-E271-56FC-E5EF1F1B8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8382000" cy="506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63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8B78C4-92E1-7836-6AF7-FA19775F33A8}"/>
              </a:ext>
            </a:extLst>
          </p:cNvPr>
          <p:cNvSpPr txBox="1"/>
          <p:nvPr/>
        </p:nvSpPr>
        <p:spPr>
          <a:xfrm>
            <a:off x="990600" y="117128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3300"/>
                </a:solidFill>
              </a:rPr>
              <a:t>AccessModifiers</a:t>
            </a:r>
            <a:r>
              <a:rPr lang="en-US" sz="2400" b="1" dirty="0">
                <a:solidFill>
                  <a:srgbClr val="FF3300"/>
                </a:solidFill>
              </a:rPr>
              <a:t> is added now</a:t>
            </a:r>
            <a:endParaRPr lang="en-IN" sz="2400" b="1" dirty="0">
              <a:solidFill>
                <a:srgbClr val="FF3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AA38-8A6D-F350-7AF6-B76A536ED3BB}"/>
              </a:ext>
            </a:extLst>
          </p:cNvPr>
          <p:cNvSpPr txBox="1"/>
          <p:nvPr/>
        </p:nvSpPr>
        <p:spPr>
          <a:xfrm>
            <a:off x="304800" y="7620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“Projects” tab at the left side and select the namespace “</a:t>
            </a:r>
            <a:r>
              <a:rPr lang="en-US" dirty="0" err="1"/>
              <a:t>AccessModifiers</a:t>
            </a:r>
            <a:r>
              <a:rPr lang="en-US" dirty="0"/>
              <a:t>” and press OK.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A9094-0F83-D22C-62A4-8814E5EA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47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8B78C4-92E1-7836-6AF7-FA19775F33A8}"/>
              </a:ext>
            </a:extLst>
          </p:cNvPr>
          <p:cNvSpPr txBox="1"/>
          <p:nvPr/>
        </p:nvSpPr>
        <p:spPr>
          <a:xfrm>
            <a:off x="990600" y="117128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Write </a:t>
            </a:r>
            <a:r>
              <a:rPr lang="en-US" sz="2400" b="1" dirty="0">
                <a:solidFill>
                  <a:srgbClr val="0070C0"/>
                </a:solidFill>
              </a:rPr>
              <a:t>using </a:t>
            </a:r>
            <a:r>
              <a:rPr lang="en-US" sz="2400" b="1" dirty="0" err="1">
                <a:solidFill>
                  <a:srgbClr val="0070C0"/>
                </a:solidFill>
              </a:rPr>
              <a:t>AccessModifiers</a:t>
            </a:r>
            <a:r>
              <a:rPr lang="en-US" sz="2400" b="1" dirty="0">
                <a:solidFill>
                  <a:srgbClr val="0070C0"/>
                </a:solidFill>
              </a:rPr>
              <a:t>; </a:t>
            </a:r>
            <a:r>
              <a:rPr lang="en-US" sz="2400" b="1" dirty="0">
                <a:solidFill>
                  <a:srgbClr val="FF3300"/>
                </a:solidFill>
              </a:rPr>
              <a:t>as shown in the diagram.</a:t>
            </a:r>
            <a:endParaRPr lang="en-IN" sz="2400" b="1" dirty="0">
              <a:solidFill>
                <a:srgbClr val="FF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061B2-A90B-CC9D-0D81-19449DF6F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" y="1219200"/>
            <a:ext cx="9144000" cy="49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55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FD3F65-F3AE-67C8-9781-CFD685C0C4C3}"/>
              </a:ext>
            </a:extLst>
          </p:cNvPr>
          <p:cNvSpPr txBox="1"/>
          <p:nvPr/>
        </p:nvSpPr>
        <p:spPr>
          <a:xfrm>
            <a:off x="228600" y="1524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Now, Create a class Demo1 inside, </a:t>
            </a:r>
            <a:r>
              <a:rPr lang="en-IN" sz="1800" dirty="0" err="1"/>
              <a:t>AccessModifiers</a:t>
            </a:r>
            <a:r>
              <a:rPr lang="en-IN" sz="1800" dirty="0"/>
              <a:t> name space and try to access its property from Assembly2 namespace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829515-569B-A505-6B47-F5AE33BBF71B}"/>
              </a:ext>
            </a:extLst>
          </p:cNvPr>
          <p:cNvSpPr txBox="1"/>
          <p:nvPr/>
        </p:nvSpPr>
        <p:spPr>
          <a:xfrm>
            <a:off x="685800" y="1143000"/>
            <a:ext cx="7010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namespace </a:t>
            </a:r>
            <a:r>
              <a:rPr lang="en-US" sz="2400" dirty="0" err="1">
                <a:solidFill>
                  <a:srgbClr val="7030A0"/>
                </a:solidFill>
              </a:rPr>
              <a:t>AccessModifiers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{		public class Demo1</a:t>
            </a:r>
          </a:p>
          <a:p>
            <a:r>
              <a:rPr lang="en-US" sz="2400" dirty="0">
                <a:solidFill>
                  <a:srgbClr val="7030A0"/>
                </a:solidFill>
              </a:rPr>
              <a:t>		{</a:t>
            </a:r>
          </a:p>
          <a:p>
            <a:r>
              <a:rPr lang="en-US" sz="2400" dirty="0">
                <a:solidFill>
                  <a:srgbClr val="7030A0"/>
                </a:solidFill>
              </a:rPr>
              <a:t>		public int a;</a:t>
            </a:r>
          </a:p>
          <a:p>
            <a:r>
              <a:rPr lang="en-US" sz="2400" dirty="0">
                <a:solidFill>
                  <a:srgbClr val="7030A0"/>
                </a:solidFill>
              </a:rPr>
              <a:t>		}</a:t>
            </a:r>
          </a:p>
          <a:p>
            <a:r>
              <a:rPr lang="en-US" sz="2400" dirty="0">
                <a:solidFill>
                  <a:srgbClr val="7030A0"/>
                </a:solidFill>
              </a:rPr>
              <a:t>	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          // other code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}</a:t>
            </a:r>
          </a:p>
          <a:p>
            <a:endParaRPr lang="en-IN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248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FD3F65-F3AE-67C8-9781-CFD685C0C4C3}"/>
              </a:ext>
            </a:extLst>
          </p:cNvPr>
          <p:cNvSpPr txBox="1"/>
          <p:nvPr/>
        </p:nvSpPr>
        <p:spPr>
          <a:xfrm>
            <a:off x="419100" y="3048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Now, Create a class Demo1 inside, </a:t>
            </a:r>
            <a:r>
              <a:rPr lang="en-IN" sz="1800" dirty="0" err="1"/>
              <a:t>AccessModifiers</a:t>
            </a:r>
            <a:r>
              <a:rPr lang="en-IN" sz="1800" dirty="0"/>
              <a:t> name space and try to access its property from Assembly2 namespace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32912-DD68-2A61-1EEC-5C7B00D0FCBD}"/>
              </a:ext>
            </a:extLst>
          </p:cNvPr>
          <p:cNvSpPr txBox="1"/>
          <p:nvPr/>
        </p:nvSpPr>
        <p:spPr>
          <a:xfrm>
            <a:off x="468745" y="1295400"/>
            <a:ext cx="70866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AccessModifiers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Assembly2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en-I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Demo1 ob1 = </a:t>
            </a:r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Demo1();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(ob1.a);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9997B-403C-55CA-61E1-4C8A11C74A57}"/>
              </a:ext>
            </a:extLst>
          </p:cNvPr>
          <p:cNvSpPr txBox="1"/>
          <p:nvPr/>
        </p:nvSpPr>
        <p:spPr>
          <a:xfrm>
            <a:off x="6172200" y="5271432"/>
            <a:ext cx="228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2BE6C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6525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bg1"/>
                </a:solidFill>
              </a:rPr>
              <a:t>Testing various access specifiers</a:t>
            </a:r>
          </a:p>
        </p:txBody>
      </p:sp>
    </p:spTree>
    <p:extLst>
      <p:ext uri="{BB962C8B-B14F-4D97-AF65-F5344CB8AC3E}">
        <p14:creationId xmlns:p14="http://schemas.microsoft.com/office/powerpoint/2010/main" val="27399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B2C52-A5EA-7953-D02D-91CC7BC63053}"/>
              </a:ext>
            </a:extLst>
          </p:cNvPr>
          <p:cNvSpPr txBox="1"/>
          <p:nvPr/>
        </p:nvSpPr>
        <p:spPr>
          <a:xfrm>
            <a:off x="914400" y="22098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Meaning of string? =&gt; can accept null input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8102C-1FB4-5A78-7108-306AFE294294}"/>
              </a:ext>
            </a:extLst>
          </p:cNvPr>
          <p:cNvSpPr txBox="1"/>
          <p:nvPr/>
        </p:nvSpPr>
        <p:spPr>
          <a:xfrm>
            <a:off x="914400" y="3420499"/>
            <a:ext cx="838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https://stackoverflow.com/questions/121680/whats-the-difference-between-int-and-int-in-c</a:t>
            </a:r>
          </a:p>
        </p:txBody>
      </p:sp>
    </p:spTree>
    <p:extLst>
      <p:ext uri="{BB962C8B-B14F-4D97-AF65-F5344CB8AC3E}">
        <p14:creationId xmlns:p14="http://schemas.microsoft.com/office/powerpoint/2010/main" val="3861574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8810F-9E84-37D0-6ECC-2CA5B610C230}"/>
              </a:ext>
            </a:extLst>
          </p:cNvPr>
          <p:cNvSpPr txBox="1"/>
          <p:nvPr/>
        </p:nvSpPr>
        <p:spPr>
          <a:xfrm>
            <a:off x="304800" y="990600"/>
            <a:ext cx="838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B050"/>
                </a:solidFill>
              </a:rPr>
              <a:t>1a) Declare Person class having name and age  as data members (without specifiers). Provide  constructor to take parameters. </a:t>
            </a:r>
          </a:p>
          <a:p>
            <a:pPr algn="just"/>
            <a:r>
              <a:rPr lang="en-US" sz="2000" b="1" dirty="0">
                <a:solidFill>
                  <a:srgbClr val="00B050"/>
                </a:solidFill>
              </a:rPr>
              <a:t>Create another class “</a:t>
            </a:r>
            <a:r>
              <a:rPr lang="en-US" sz="2000" b="1" dirty="0" err="1">
                <a:solidFill>
                  <a:srgbClr val="00B050"/>
                </a:solidFill>
              </a:rPr>
              <a:t>TestDemo</a:t>
            </a:r>
            <a:r>
              <a:rPr lang="en-US" sz="2000" b="1" dirty="0">
                <a:solidFill>
                  <a:srgbClr val="00B050"/>
                </a:solidFill>
              </a:rPr>
              <a:t>” inside which Main() resides. Create an object of class Person with 2 parameters as arguments. Try to display name and age individually using the object i.e. p1</a:t>
            </a:r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OBSERVE the  code</a:t>
            </a:r>
          </a:p>
          <a:p>
            <a:pPr algn="just"/>
            <a:endParaRPr lang="en-US" sz="2000" b="1" dirty="0"/>
          </a:p>
          <a:p>
            <a:pPr algn="just"/>
            <a:endParaRPr lang="en-US" sz="2000" b="1" dirty="0"/>
          </a:p>
          <a:p>
            <a:pPr algn="just"/>
            <a:r>
              <a:rPr lang="en-US" sz="2000" b="1" dirty="0">
                <a:solidFill>
                  <a:srgbClr val="0070C0"/>
                </a:solidFill>
              </a:rPr>
              <a:t>1b) Declare name and age as public and observe the code</a:t>
            </a:r>
          </a:p>
          <a:p>
            <a:pPr algn="just"/>
            <a:endParaRPr lang="en-US" sz="2000" b="1" dirty="0"/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1c) Declare name as </a:t>
            </a:r>
            <a:r>
              <a:rPr lang="en-US" sz="2000" b="1" dirty="0">
                <a:solidFill>
                  <a:srgbClr val="F40CC2"/>
                </a:solidFill>
              </a:rPr>
              <a:t>protected</a:t>
            </a:r>
            <a:r>
              <a:rPr lang="en-US" sz="2000" b="1" dirty="0"/>
              <a:t> and observe the code</a:t>
            </a:r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1d) Declare name as </a:t>
            </a:r>
            <a:r>
              <a:rPr lang="en-US" sz="2000" b="1" dirty="0">
                <a:solidFill>
                  <a:srgbClr val="F40CC2"/>
                </a:solidFill>
              </a:rPr>
              <a:t>protected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40CC2"/>
                </a:solidFill>
              </a:rPr>
              <a:t>internal</a:t>
            </a:r>
            <a:r>
              <a:rPr lang="en-US" sz="2000" b="1" dirty="0"/>
              <a:t> and observe the code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3738F-D33F-1CF7-A0FA-D14B77ABA1C9}"/>
              </a:ext>
            </a:extLst>
          </p:cNvPr>
          <p:cNvSpPr txBox="1"/>
          <p:nvPr/>
        </p:nvSpPr>
        <p:spPr>
          <a:xfrm>
            <a:off x="2971800" y="90329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TEST CASE 1</a:t>
            </a:r>
            <a:endParaRPr lang="en-IN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04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785992-09E7-78FA-6355-7C8D69813D7F}"/>
              </a:ext>
            </a:extLst>
          </p:cNvPr>
          <p:cNvSpPr txBox="1"/>
          <p:nvPr/>
        </p:nvSpPr>
        <p:spPr>
          <a:xfrm>
            <a:off x="609600" y="152400"/>
            <a:ext cx="77724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AccessSpecifiers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Person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Declaring members </a:t>
            </a:r>
            <a:r>
              <a:rPr lang="en-IN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rollNo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and name as public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age;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Constructor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name = n;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age = a;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methods </a:t>
            </a:r>
            <a:r>
              <a:rPr lang="en-IN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getRollNo</a:t>
            </a:r>
            <a:r>
              <a:rPr lang="en-IN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and </a:t>
            </a:r>
            <a:r>
              <a:rPr lang="en-IN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getName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also declared as public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GetAge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age;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GetName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867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bg1"/>
                </a:solidFill>
              </a:rPr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2081738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4E1429-FD4B-C435-EA2B-AC16658753DD}"/>
              </a:ext>
            </a:extLst>
          </p:cNvPr>
          <p:cNvSpPr txBox="1"/>
          <p:nvPr/>
        </p:nvSpPr>
        <p:spPr>
          <a:xfrm>
            <a:off x="1066800" y="1447800"/>
            <a:ext cx="73914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2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TestDemo</a:t>
            </a:r>
            <a:endParaRPr lang="en-IN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Person p1 =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Person(</a:t>
            </a:r>
            <a:r>
              <a:rPr lang="en-US" sz="2000" dirty="0">
                <a:solidFill>
                  <a:srgbClr val="A31515"/>
                </a:solidFill>
                <a:latin typeface="Cascadia Mono" panose="020B0609020000020004" pitchFamily="49" charset="0"/>
              </a:rPr>
              <a:t>"MRS"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,25);</a:t>
            </a:r>
          </a:p>
          <a:p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(p1.name);</a:t>
            </a:r>
          </a:p>
          <a:p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(p1.age);</a:t>
            </a:r>
          </a:p>
          <a:p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Console.ReadKey</a:t>
            </a:r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IN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</a:p>
          <a:p>
            <a:endParaRPr lang="en-IN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8455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8810F-9E84-37D0-6ECC-2CA5B610C230}"/>
              </a:ext>
            </a:extLst>
          </p:cNvPr>
          <p:cNvSpPr txBox="1"/>
          <p:nvPr/>
        </p:nvSpPr>
        <p:spPr>
          <a:xfrm>
            <a:off x="304800" y="20574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B050"/>
                </a:solidFill>
              </a:rPr>
              <a:t>1e) Declare name as a protected in Person. Derive a Student class from Person and try to access name inside any methods of Student class…. </a:t>
            </a:r>
            <a:r>
              <a:rPr lang="en-US" sz="2000" b="1" dirty="0">
                <a:solidFill>
                  <a:schemeClr val="tx1"/>
                </a:solidFill>
              </a:rPr>
              <a:t>Observe the code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3738F-D33F-1CF7-A0FA-D14B77ABA1C9}"/>
              </a:ext>
            </a:extLst>
          </p:cNvPr>
          <p:cNvSpPr txBox="1"/>
          <p:nvPr/>
        </p:nvSpPr>
        <p:spPr>
          <a:xfrm>
            <a:off x="2971800" y="90329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TEST CASE 1</a:t>
            </a:r>
            <a:endParaRPr lang="en-IN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45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478C64-3E93-FC4E-43B6-5B84E8EB66B8}"/>
              </a:ext>
            </a:extLst>
          </p:cNvPr>
          <p:cNvSpPr txBox="1"/>
          <p:nvPr/>
        </p:nvSpPr>
        <p:spPr>
          <a:xfrm>
            <a:off x="457200" y="914400"/>
            <a:ext cx="81534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: Person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Declaring member </a:t>
            </a:r>
            <a:r>
              <a:rPr lang="en-IN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rollNo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rollNo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Constructor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n,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r) :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base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(n, a)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rollNo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r;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800" b="1" u="sng" dirty="0">
                <a:solidFill>
                  <a:srgbClr val="00B050"/>
                </a:solidFill>
                <a:latin typeface="Cascadia Mono" panose="020B0609020000020004" pitchFamily="49" charset="0"/>
              </a:rPr>
              <a:t>name = n;</a:t>
            </a:r>
            <a:endParaRPr lang="en-IN" sz="1400" b="1" u="sng" dirty="0">
              <a:solidFill>
                <a:srgbClr val="00B05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9368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8810F-9E84-37D0-6ECC-2CA5B610C230}"/>
              </a:ext>
            </a:extLst>
          </p:cNvPr>
          <p:cNvSpPr txBox="1"/>
          <p:nvPr/>
        </p:nvSpPr>
        <p:spPr>
          <a:xfrm>
            <a:off x="304800" y="990600"/>
            <a:ext cx="838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B050"/>
                </a:solidFill>
              </a:rPr>
              <a:t>Now declare name as </a:t>
            </a:r>
            <a:r>
              <a:rPr lang="en-US" sz="2000" b="1" dirty="0">
                <a:solidFill>
                  <a:srgbClr val="F40CC2"/>
                </a:solidFill>
              </a:rPr>
              <a:t>internal</a:t>
            </a:r>
          </a:p>
          <a:p>
            <a:pPr algn="just"/>
            <a:endParaRPr lang="en-US" sz="2000" b="1" dirty="0">
              <a:solidFill>
                <a:srgbClr val="00B050"/>
              </a:solidFill>
            </a:endParaRPr>
          </a:p>
          <a:p>
            <a:pPr algn="just"/>
            <a:r>
              <a:rPr lang="en-US" sz="2000" b="1" dirty="0">
                <a:solidFill>
                  <a:srgbClr val="00B050"/>
                </a:solidFill>
              </a:rPr>
              <a:t>Create another assembly </a:t>
            </a:r>
            <a:r>
              <a:rPr lang="en-US" sz="2000" b="1" dirty="0">
                <a:solidFill>
                  <a:srgbClr val="002060"/>
                </a:solidFill>
              </a:rPr>
              <a:t>“Assembly2” </a:t>
            </a:r>
            <a:r>
              <a:rPr lang="en-US" sz="2000" b="1" dirty="0">
                <a:solidFill>
                  <a:srgbClr val="00B050"/>
                </a:solidFill>
              </a:rPr>
              <a:t>Define a class named </a:t>
            </a:r>
            <a:r>
              <a:rPr lang="en-US" sz="2000" b="1" dirty="0">
                <a:solidFill>
                  <a:srgbClr val="0070C0"/>
                </a:solidFill>
              </a:rPr>
              <a:t>“</a:t>
            </a:r>
            <a:r>
              <a:rPr lang="en-US" sz="2000" b="1" dirty="0" err="1">
                <a:solidFill>
                  <a:srgbClr val="0070C0"/>
                </a:solidFill>
              </a:rPr>
              <a:t>OtherAssemblyTestDemo</a:t>
            </a:r>
            <a:r>
              <a:rPr lang="en-US" sz="2000" b="1" dirty="0">
                <a:solidFill>
                  <a:srgbClr val="0070C0"/>
                </a:solidFill>
              </a:rPr>
              <a:t>” </a:t>
            </a:r>
            <a:r>
              <a:rPr lang="en-US" sz="2000" b="1" dirty="0">
                <a:solidFill>
                  <a:srgbClr val="00B050"/>
                </a:solidFill>
              </a:rPr>
              <a:t>and try to create an object of Person class.  </a:t>
            </a:r>
          </a:p>
          <a:p>
            <a:pPr algn="just"/>
            <a:endParaRPr lang="en-US" sz="2000" b="1" dirty="0">
              <a:solidFill>
                <a:srgbClr val="00B050"/>
              </a:solidFill>
            </a:endParaRPr>
          </a:p>
          <a:p>
            <a:pPr algn="just"/>
            <a:r>
              <a:rPr lang="en-IN" sz="2000" b="1" dirty="0"/>
              <a:t>Observe the code…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3738F-D33F-1CF7-A0FA-D14B77ABA1C9}"/>
              </a:ext>
            </a:extLst>
          </p:cNvPr>
          <p:cNvSpPr txBox="1"/>
          <p:nvPr/>
        </p:nvSpPr>
        <p:spPr>
          <a:xfrm>
            <a:off x="2971800" y="90329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TEST CASE 2</a:t>
            </a:r>
            <a:endParaRPr lang="en-IN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68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Lato" charset="0"/>
              <a:buChar char="#"/>
            </a:pPr>
            <a:r>
              <a:rPr lang="en-US" sz="2800" b="1" dirty="0">
                <a:solidFill>
                  <a:srgbClr val="F40CC2"/>
                </a:solidFill>
              </a:rPr>
              <a:t> </a:t>
            </a:r>
            <a:r>
              <a:rPr lang="en-US" sz="2400" dirty="0">
                <a:solidFill>
                  <a:srgbClr val="F40CC2"/>
                </a:solidFill>
              </a:rPr>
              <a:t> </a:t>
            </a:r>
            <a:endParaRPr lang="en-US" sz="2400" b="1" dirty="0">
              <a:solidFill>
                <a:srgbClr val="F40CC2"/>
              </a:solidFill>
            </a:endParaRPr>
          </a:p>
          <a:p>
            <a:pPr algn="just">
              <a:buNone/>
            </a:pPr>
            <a:endParaRPr lang="en-US" sz="2400" b="1" dirty="0">
              <a:solidFill>
                <a:srgbClr val="F40C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75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bg1"/>
                </a:solidFill>
              </a:rPr>
              <a:t>C# class library</a:t>
            </a:r>
          </a:p>
        </p:txBody>
      </p:sp>
    </p:spTree>
    <p:extLst>
      <p:ext uri="{BB962C8B-B14F-4D97-AF65-F5344CB8AC3E}">
        <p14:creationId xmlns:p14="http://schemas.microsoft.com/office/powerpoint/2010/main" val="1744110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18F7D-4B6D-828E-A3AD-4D69E44BE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6086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A974E-7DD7-1B21-9962-0FCE98A94C91}"/>
              </a:ext>
            </a:extLst>
          </p:cNvPr>
          <p:cNvSpPr txBox="1"/>
          <p:nvPr/>
        </p:nvSpPr>
        <p:spPr>
          <a:xfrm>
            <a:off x="2286000" y="1854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Select a “Blank Solution” in the project types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829577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16CBB-14B3-D436-8460-D415F031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807"/>
            <a:ext cx="9144000" cy="60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74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8325A-A44E-9CD9-C00A-FD1C8F13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2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66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ADCAA9-5C3E-A2B8-E9D9-A573FE54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64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0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639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Types of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11848-9CEA-6166-1B14-EA8F8DE817F5}"/>
              </a:ext>
            </a:extLst>
          </p:cNvPr>
          <p:cNvSpPr txBox="1"/>
          <p:nvPr/>
        </p:nvSpPr>
        <p:spPr>
          <a:xfrm>
            <a:off x="266700" y="838200"/>
            <a:ext cx="8610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00B050"/>
                </a:solidFill>
              </a:rPr>
              <a:t>Single Inheritance: </a:t>
            </a:r>
            <a:r>
              <a:rPr lang="en-US" sz="2400" dirty="0">
                <a:solidFill>
                  <a:srgbClr val="C1592F"/>
                </a:solidFill>
              </a:rPr>
              <a:t>In single inheritance, subclasses inherit the features of one superclass. In image below, the class A serves as a base class for the derived class B.</a:t>
            </a:r>
          </a:p>
        </p:txBody>
      </p:sp>
      <p:pic>
        <p:nvPicPr>
          <p:cNvPr id="1028" name="Picture 4" descr="Lightbox">
            <a:extLst>
              <a:ext uri="{FF2B5EF4-FFF2-40B4-BE49-F238E27FC236}">
                <a16:creationId xmlns:a16="http://schemas.microsoft.com/office/drawing/2014/main" id="{08DC5637-5B9C-A2FB-9215-AAEC5A08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90929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575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4986D-5941-9AC5-046F-1D7EE9117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18" y="685800"/>
            <a:ext cx="9144000" cy="6086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342C2B-9D89-24A2-86FF-38F2B9B74709}"/>
              </a:ext>
            </a:extLst>
          </p:cNvPr>
          <p:cNvSpPr txBox="1"/>
          <p:nvPr/>
        </p:nvSpPr>
        <p:spPr>
          <a:xfrm>
            <a:off x="685800" y="88503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Search </a:t>
            </a:r>
            <a:r>
              <a:rPr lang="en-US" sz="2000" b="1" dirty="0">
                <a:solidFill>
                  <a:srgbClr val="0070C0"/>
                </a:solidFill>
              </a:rPr>
              <a:t>“library” </a:t>
            </a:r>
            <a:r>
              <a:rPr lang="en-US" sz="2000" b="1" dirty="0"/>
              <a:t>in the search box and choose </a:t>
            </a:r>
            <a:r>
              <a:rPr lang="en-US" sz="2000" b="1" dirty="0">
                <a:solidFill>
                  <a:srgbClr val="00B050"/>
                </a:solidFill>
              </a:rPr>
              <a:t>“Class Library”</a:t>
            </a:r>
            <a:endParaRPr lang="en-IN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35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7CD64-D062-EC7F-1A86-A0F6AE80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6086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410CB-B78B-1CE0-443C-578376AEB027}"/>
              </a:ext>
            </a:extLst>
          </p:cNvPr>
          <p:cNvSpPr txBox="1"/>
          <p:nvPr/>
        </p:nvSpPr>
        <p:spPr>
          <a:xfrm>
            <a:off x="685800" y="88503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Give the name as </a:t>
            </a:r>
            <a:r>
              <a:rPr lang="en-US" sz="2000" b="1" dirty="0">
                <a:solidFill>
                  <a:srgbClr val="00B050"/>
                </a:solidFill>
              </a:rPr>
              <a:t>“</a:t>
            </a:r>
            <a:r>
              <a:rPr lang="en-US" sz="2000" b="1" dirty="0" err="1">
                <a:solidFill>
                  <a:srgbClr val="00B050"/>
                </a:solidFill>
              </a:rPr>
              <a:t>StringLibrary</a:t>
            </a:r>
            <a:r>
              <a:rPr lang="en-US" sz="2000" b="1" dirty="0">
                <a:solidFill>
                  <a:srgbClr val="00B050"/>
                </a:solidFill>
              </a:rPr>
              <a:t>”</a:t>
            </a:r>
            <a:endParaRPr lang="en-IN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62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50ACA-8B4A-ED51-7D62-B80B733E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6086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E1DAA-2196-A83A-7A0A-69F887A0A089}"/>
              </a:ext>
            </a:extLst>
          </p:cNvPr>
          <p:cNvSpPr txBox="1"/>
          <p:nvPr/>
        </p:nvSpPr>
        <p:spPr>
          <a:xfrm>
            <a:off x="685800" y="88503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Select </a:t>
            </a:r>
            <a:r>
              <a:rPr lang="en-US" sz="2000" b="1" dirty="0">
                <a:solidFill>
                  <a:srgbClr val="00B050"/>
                </a:solidFill>
              </a:rPr>
              <a:t>“.NET 7.0” </a:t>
            </a:r>
            <a:r>
              <a:rPr lang="en-US" sz="2000" b="1" dirty="0">
                <a:solidFill>
                  <a:schemeClr val="tx1"/>
                </a:solidFill>
              </a:rPr>
              <a:t>and create</a:t>
            </a:r>
            <a:endParaRPr lang="en-IN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48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E6135-DAFF-7C18-8BBD-F1BB0919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6" y="762000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50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4FBBA-3F11-8A39-E13F-ACFB5DC5E5BC}"/>
              </a:ext>
            </a:extLst>
          </p:cNvPr>
          <p:cNvSpPr txBox="1"/>
          <p:nvPr/>
        </p:nvSpPr>
        <p:spPr>
          <a:xfrm>
            <a:off x="609600" y="1295400"/>
            <a:ext cx="7924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UtilityLibraries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StringLibrary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StartsWithUpper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? str)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IN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.IsNullOrWhiteSpace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(str))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str[0];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.IsUpper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5796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3690F-66AE-C742-8DDA-06551DBA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BD22E-79F2-BDE4-0ABF-AA16F4A8A235}"/>
              </a:ext>
            </a:extLst>
          </p:cNvPr>
          <p:cNvSpPr txBox="1"/>
          <p:nvPr/>
        </p:nvSpPr>
        <p:spPr>
          <a:xfrm>
            <a:off x="228600" y="76200"/>
            <a:ext cx="8839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The class library, </a:t>
            </a:r>
            <a:r>
              <a:rPr lang="en-US" sz="1800" dirty="0" err="1"/>
              <a:t>UtilityLibraries.StringLibrary</a:t>
            </a:r>
            <a:r>
              <a:rPr lang="en-US" sz="1800" dirty="0"/>
              <a:t>, contains a method named </a:t>
            </a:r>
            <a:r>
              <a:rPr lang="en-US" sz="1800" dirty="0" err="1"/>
              <a:t>StartsWithUpper</a:t>
            </a:r>
            <a:r>
              <a:rPr lang="en-US" sz="1800" dirty="0"/>
              <a:t>. This method returns a Boolean value that indicates whether the current string instance begins with an uppercase character.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80449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081C1D-DEFC-C45F-84B6-18591E507315}"/>
              </a:ext>
            </a:extLst>
          </p:cNvPr>
          <p:cNvSpPr txBox="1"/>
          <p:nvPr/>
        </p:nvSpPr>
        <p:spPr>
          <a:xfrm>
            <a:off x="2514600" y="346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 a console app to the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3DA44-BF42-F70D-6964-F9CFCAF7CC00}"/>
              </a:ext>
            </a:extLst>
          </p:cNvPr>
          <p:cNvSpPr txBox="1"/>
          <p:nvPr/>
        </p:nvSpPr>
        <p:spPr>
          <a:xfrm>
            <a:off x="152400" y="609600"/>
            <a:ext cx="88392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 a console application that uses the class library. The app will prompt the user to enter a string and report whether the string begins with an uppercase character.</a:t>
            </a:r>
          </a:p>
          <a:p>
            <a:pPr algn="just">
              <a:buFont typeface="+mj-lt"/>
              <a:buAutoNum type="arabicPeriod"/>
            </a:pP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 a new .NET console application named “</a:t>
            </a:r>
            <a:r>
              <a:rPr lang="en-U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TestLibrary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" to the solution.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Right-click on the solution in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Solution Explorer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and select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&gt;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New project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On the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 a new project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page, enter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console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in the search box. Choose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C#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Visual Basic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from the Language list, and then choose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All platforms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from the Platform list.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Choose the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Console Application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template, and then choose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Next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On the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Configure your new project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page, enter </a:t>
            </a:r>
            <a:r>
              <a:rPr lang="en-US" sz="2000" b="1" dirty="0" err="1">
                <a:solidFill>
                  <a:srgbClr val="171717"/>
                </a:solidFill>
                <a:latin typeface="Segoe UI" panose="020B0502040204020203" pitchFamily="34" charset="0"/>
              </a:rPr>
              <a:t>TestLibrary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in the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Project name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box. Then choose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Next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On the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Additional information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page, select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.NET 7 (Standard-term support)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in the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Framework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box. Then choose 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Create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197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2766B-2F51-9560-6E59-B2E0FB15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807"/>
            <a:ext cx="9144000" cy="60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67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E9E5-0B78-2607-AE39-C3F4A267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807"/>
            <a:ext cx="9144000" cy="60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9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CA969-ACC8-B689-3262-83583C07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807"/>
            <a:ext cx="9144000" cy="60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7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639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Types of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11848-9CEA-6166-1B14-EA8F8DE817F5}"/>
              </a:ext>
            </a:extLst>
          </p:cNvPr>
          <p:cNvSpPr txBox="1"/>
          <p:nvPr/>
        </p:nvSpPr>
        <p:spPr>
          <a:xfrm>
            <a:off x="266700" y="838200"/>
            <a:ext cx="8610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00B050"/>
                </a:solidFill>
              </a:rPr>
              <a:t>Multilevel Inheritance: </a:t>
            </a:r>
            <a:r>
              <a:rPr lang="en-US" sz="2400" b="1" dirty="0">
                <a:solidFill>
                  <a:srgbClr val="C1592F"/>
                </a:solidFill>
              </a:rPr>
              <a:t>In Multilevel Inheritance, a derived class will be inheriting a base class and as well as the derived class also act as the base class to other class.</a:t>
            </a:r>
            <a:endParaRPr lang="en-US" sz="2400" dirty="0">
              <a:solidFill>
                <a:srgbClr val="C1592F"/>
              </a:solidFill>
            </a:endParaRPr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5A06E134-1D78-EADB-E0E9-DD75D2BEF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2190928"/>
            <a:ext cx="2962275" cy="398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8508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4CF825-E3C6-8F11-626F-9A8526142ED5}"/>
              </a:ext>
            </a:extLst>
          </p:cNvPr>
          <p:cNvSpPr txBox="1"/>
          <p:nvPr/>
        </p:nvSpPr>
        <p:spPr>
          <a:xfrm>
            <a:off x="266700" y="76200"/>
            <a:ext cx="861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 the code window for the </a:t>
            </a:r>
            <a:r>
              <a:rPr lang="en-US" sz="2000" dirty="0" err="1"/>
              <a:t>Program.cs</a:t>
            </a:r>
            <a:r>
              <a:rPr lang="en-US" sz="2000" dirty="0"/>
              <a:t>, replace all of the code with the following code.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615C5-20BB-9A49-6BD1-91922EB8C0B1}"/>
              </a:ext>
            </a:extLst>
          </p:cNvPr>
          <p:cNvSpPr txBox="1"/>
          <p:nvPr/>
        </p:nvSpPr>
        <p:spPr>
          <a:xfrm>
            <a:off x="266700" y="1143000"/>
            <a:ext cx="87249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UtilityLibraries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IN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I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IN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"Enter the String.(empty/null to end)"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? input = </a:t>
            </a:r>
            <a:r>
              <a:rPr lang="en-IN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IN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.IsNullOrEmpty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(input))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IN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break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$"Input: 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{input}</a:t>
            </a:r>
            <a:r>
              <a:rPr lang="en-IN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"Begins with uppercase? 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</a:t>
            </a:r>
            <a:r>
              <a:rPr lang="en-IN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{(</a:t>
            </a:r>
            <a:r>
              <a:rPr lang="en-IN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input.StartsWithUpper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? </a:t>
            </a:r>
            <a:r>
              <a:rPr lang="en-IN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"Yes"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IN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"No"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)}</a:t>
            </a:r>
            <a:r>
              <a:rPr lang="en-IN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   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59938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B065D-81EE-D9D3-8032-E998EBE63F3A}"/>
              </a:ext>
            </a:extLst>
          </p:cNvPr>
          <p:cNvSpPr txBox="1"/>
          <p:nvPr/>
        </p:nvSpPr>
        <p:spPr>
          <a:xfrm>
            <a:off x="1600200" y="762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 a project 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BDD8F-36D0-6947-B1C1-469738D92346}"/>
              </a:ext>
            </a:extLst>
          </p:cNvPr>
          <p:cNvSpPr txBox="1"/>
          <p:nvPr/>
        </p:nvSpPr>
        <p:spPr>
          <a:xfrm>
            <a:off x="76200" y="762000"/>
            <a:ext cx="876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In Solution Explorer, right-click the </a:t>
            </a:r>
            <a:r>
              <a:rPr lang="en-US" sz="2000" dirty="0" err="1"/>
              <a:t>TestLibrary</a:t>
            </a:r>
            <a:r>
              <a:rPr lang="en-US" sz="2000" dirty="0"/>
              <a:t> project's Dependencies node, and select Add Project Reference.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B9B6E-C02D-CF4A-B239-F1217B3B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54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70BF7-CDA9-F1D4-DCB8-FC8D334F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94"/>
            <a:ext cx="9144000" cy="6319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5A297-0790-CD4F-4FB7-3ADC0C7C3034}"/>
              </a:ext>
            </a:extLst>
          </p:cNvPr>
          <p:cNvSpPr txBox="1"/>
          <p:nvPr/>
        </p:nvSpPr>
        <p:spPr>
          <a:xfrm>
            <a:off x="1524000" y="76200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“</a:t>
            </a:r>
            <a:r>
              <a:rPr lang="en-US" dirty="0" err="1"/>
              <a:t>StringLibrary</a:t>
            </a:r>
            <a:r>
              <a:rPr lang="en-US" dirty="0"/>
              <a:t>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5946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DA6B13-DF21-1844-9813-5138B4E019C1}"/>
              </a:ext>
            </a:extLst>
          </p:cNvPr>
          <p:cNvSpPr txBox="1"/>
          <p:nvPr/>
        </p:nvSpPr>
        <p:spPr>
          <a:xfrm>
            <a:off x="30018" y="36945"/>
            <a:ext cx="883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Solution Explorer, right-click the </a:t>
            </a:r>
            <a:r>
              <a:rPr lang="en-US" sz="1600" dirty="0" err="1"/>
              <a:t>TestLibrary</a:t>
            </a:r>
            <a:r>
              <a:rPr lang="en-US" sz="1600" dirty="0"/>
              <a:t> project and select Set as </a:t>
            </a:r>
            <a:r>
              <a:rPr lang="en-US" sz="1600" dirty="0" err="1"/>
              <a:t>StartUp</a:t>
            </a:r>
            <a:r>
              <a:rPr lang="en-US" sz="1600" dirty="0"/>
              <a:t> Project in the context menu.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C5AD2-2A81-91E7-8C73-CFA99D62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" y="666750"/>
            <a:ext cx="9144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39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455736-7568-6CB2-1110-8D341B163D19}"/>
              </a:ext>
            </a:extLst>
          </p:cNvPr>
          <p:cNvSpPr txBox="1"/>
          <p:nvPr/>
        </p:nvSpPr>
        <p:spPr>
          <a:xfrm>
            <a:off x="1246909" y="307929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Ctrl+F5 to compile &amp; run the project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1713D-805C-6561-889C-B92D9AAB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66800"/>
            <a:ext cx="8610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18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7ECEFD"/>
                </a:solidFill>
              </a:rPr>
              <a:t>Thanks!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4294967295"/>
          </p:nvPr>
        </p:nvSpPr>
        <p:spPr>
          <a:xfrm>
            <a:off x="916025" y="3678675"/>
            <a:ext cx="5561100" cy="1121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FFFFFF"/>
                </a:solidFill>
              </a:rPr>
              <a:t>m</a:t>
            </a:r>
            <a:r>
              <a:rPr lang="en" sz="2400" dirty="0">
                <a:solidFill>
                  <a:srgbClr val="FFFFFF"/>
                </a:solidFill>
              </a:rPr>
              <a:t>anish_ratilal2002@yahoo.com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93700" y="68580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C5053C"/>
                </a:solidFill>
              </a:rPr>
              <a:t>Credits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190350" y="2001982"/>
            <a:ext cx="880125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Font typeface="Wingdings" pitchFamily="2" charset="2"/>
              <a:buChar char="q"/>
            </a:pPr>
            <a:r>
              <a:rPr lang="en" sz="2000" u="sng" dirty="0">
                <a:hlinkClick r:id="rId3"/>
              </a:rPr>
              <a:t> </a:t>
            </a:r>
            <a:r>
              <a:rPr lang="en-IN" sz="2000" u="sng" dirty="0">
                <a:hlinkClick r:id="rId3"/>
              </a:rPr>
              <a:t>https://www.geeksforgeeks.org/access-modifiers-in-c-sharp/</a:t>
            </a:r>
          </a:p>
          <a:p>
            <a:pPr marL="457200" lvl="0" indent="-381000">
              <a:lnSpc>
                <a:spcPct val="115000"/>
              </a:lnSpc>
              <a:buFont typeface="Wingdings" pitchFamily="2" charset="2"/>
              <a:buChar char="q"/>
            </a:pPr>
            <a:r>
              <a:rPr lang="en-IN" sz="2000" u="sng" dirty="0">
                <a:hlinkClick r:id="rId3"/>
              </a:rPr>
              <a:t>https://www.youtube.com/watch?v=sqcu19v7RcM&amp;ab_channel=ScholarHatByDotNetTricks</a:t>
            </a:r>
          </a:p>
          <a:p>
            <a:pPr marL="457200" lvl="0" indent="-381000">
              <a:lnSpc>
                <a:spcPct val="115000"/>
              </a:lnSpc>
              <a:buFont typeface="Wingdings" pitchFamily="2" charset="2"/>
              <a:buChar char="q"/>
            </a:pPr>
            <a:r>
              <a:rPr lang="en-IN" sz="2000" u="sng" dirty="0">
                <a:hlinkClick r:id="rId3"/>
              </a:rPr>
              <a:t>https://learn.microsoft.com/en-us/dotnet/core/tutorials/library-with-visual-studio?pivots=dotnet-7-0</a:t>
            </a:r>
            <a:endParaRPr lang="en" sz="2000" u="sng" dirty="0">
              <a:hlinkClick r:id="rId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639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Types of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11848-9CEA-6166-1B14-EA8F8DE817F5}"/>
              </a:ext>
            </a:extLst>
          </p:cNvPr>
          <p:cNvSpPr txBox="1"/>
          <p:nvPr/>
        </p:nvSpPr>
        <p:spPr>
          <a:xfrm>
            <a:off x="266700" y="838200"/>
            <a:ext cx="8610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00B050"/>
                </a:solidFill>
              </a:rPr>
              <a:t>Hierarchical Inheritance: </a:t>
            </a:r>
            <a:r>
              <a:rPr lang="en-US" sz="2400" b="1" dirty="0">
                <a:solidFill>
                  <a:srgbClr val="C1592F"/>
                </a:solidFill>
              </a:rPr>
              <a:t>In Hierarchical Inheritance, one class serves as a superclass (base class) for more than one subclass.</a:t>
            </a:r>
            <a:endParaRPr lang="en-US" sz="2400" dirty="0">
              <a:solidFill>
                <a:srgbClr val="C1592F"/>
              </a:solidFill>
            </a:endParaRPr>
          </a:p>
        </p:txBody>
      </p:sp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id="{5000BF39-475C-F83F-5586-6D648B86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2286001"/>
            <a:ext cx="5562600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71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639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Types of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11848-9CEA-6166-1B14-EA8F8DE817F5}"/>
              </a:ext>
            </a:extLst>
          </p:cNvPr>
          <p:cNvSpPr txBox="1"/>
          <p:nvPr/>
        </p:nvSpPr>
        <p:spPr>
          <a:xfrm>
            <a:off x="266700" y="685800"/>
            <a:ext cx="8610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0070C0"/>
                </a:solidFill>
              </a:rPr>
              <a:t>Multiple </a:t>
            </a:r>
            <a:r>
              <a:rPr lang="en-US" sz="2400" b="1" dirty="0" err="1">
                <a:solidFill>
                  <a:srgbClr val="0070C0"/>
                </a:solidFill>
              </a:rPr>
              <a:t>Inheritance:</a:t>
            </a:r>
            <a:r>
              <a:rPr lang="en-US" sz="2400" b="1" dirty="0" err="1">
                <a:solidFill>
                  <a:srgbClr val="C1592F"/>
                </a:solidFill>
              </a:rPr>
              <a:t>In</a:t>
            </a:r>
            <a:r>
              <a:rPr lang="en-US" sz="2400" b="1" dirty="0">
                <a:solidFill>
                  <a:srgbClr val="C1592F"/>
                </a:solidFill>
              </a:rPr>
              <a:t> Multiple inheritance, one class can have more than one superclass and inherit features from all parent classes. </a:t>
            </a:r>
          </a:p>
          <a:p>
            <a:pPr algn="just"/>
            <a:endParaRPr lang="en-US" sz="2400" b="1" dirty="0">
              <a:solidFill>
                <a:srgbClr val="C1592F"/>
              </a:solidFill>
            </a:endParaRPr>
          </a:p>
          <a:p>
            <a:pPr algn="just"/>
            <a:r>
              <a:rPr lang="en-US" sz="2400" b="1" i="1" u="sng" dirty="0">
                <a:solidFill>
                  <a:srgbClr val="FF0000"/>
                </a:solidFill>
              </a:rPr>
              <a:t>C# does not support multiple inheritance with classes</a:t>
            </a:r>
            <a:r>
              <a:rPr lang="en-US" sz="2400" b="1" dirty="0">
                <a:solidFill>
                  <a:srgbClr val="C1592F"/>
                </a:solidFill>
              </a:rPr>
              <a:t>. </a:t>
            </a:r>
            <a:r>
              <a:rPr lang="en-US" sz="2400" b="1" dirty="0">
                <a:solidFill>
                  <a:srgbClr val="00B050"/>
                </a:solidFill>
              </a:rPr>
              <a:t>In C#, we can achieve multiple inheritance only through Interfaces. </a:t>
            </a:r>
            <a:r>
              <a:rPr lang="en-US" sz="2400" b="1" dirty="0">
                <a:solidFill>
                  <a:srgbClr val="C1592F"/>
                </a:solidFill>
              </a:rPr>
              <a:t>In the image below, Class C is derived from interface A and B.</a:t>
            </a:r>
            <a:endParaRPr lang="en-US" sz="2400" dirty="0">
              <a:solidFill>
                <a:srgbClr val="C1592F"/>
              </a:solidFill>
            </a:endParaRPr>
          </a:p>
        </p:txBody>
      </p:sp>
      <p:pic>
        <p:nvPicPr>
          <p:cNvPr id="4098" name="Picture 2" descr="Lightbox">
            <a:extLst>
              <a:ext uri="{FF2B5EF4-FFF2-40B4-BE49-F238E27FC236}">
                <a16:creationId xmlns:a16="http://schemas.microsoft.com/office/drawing/2014/main" id="{E0866F4A-A316-B8CF-8395-C8C491D91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415145"/>
            <a:ext cx="4276725" cy="313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89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457200" y="63900"/>
            <a:ext cx="83820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800" b="1" dirty="0">
                <a:solidFill>
                  <a:srgbClr val="002060"/>
                </a:solidFill>
              </a:rPr>
              <a:t>Types of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11848-9CEA-6166-1B14-EA8F8DE817F5}"/>
              </a:ext>
            </a:extLst>
          </p:cNvPr>
          <p:cNvSpPr txBox="1"/>
          <p:nvPr/>
        </p:nvSpPr>
        <p:spPr>
          <a:xfrm>
            <a:off x="266700" y="685800"/>
            <a:ext cx="8610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0070C0"/>
                </a:solidFill>
              </a:rPr>
              <a:t>Hybrid Inheritance : </a:t>
            </a:r>
            <a:r>
              <a:rPr lang="en-US" sz="2400" b="1" dirty="0">
                <a:solidFill>
                  <a:srgbClr val="C5053C"/>
                </a:solidFill>
              </a:rPr>
              <a:t>It is a mix of two or more of the above types of inheritance. </a:t>
            </a:r>
            <a:r>
              <a:rPr lang="en-US" sz="2400" b="1" dirty="0">
                <a:solidFill>
                  <a:srgbClr val="00B050"/>
                </a:solidFill>
              </a:rPr>
              <a:t>In C#, we can achieve hybrid inheritance only through Interfaces.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5122" name="Picture 2" descr="Lightbox">
            <a:extLst>
              <a:ext uri="{FF2B5EF4-FFF2-40B4-BE49-F238E27FC236}">
                <a16:creationId xmlns:a16="http://schemas.microsoft.com/office/drawing/2014/main" id="{DFB02B4D-0931-A080-C793-A5B0AF172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2209800"/>
            <a:ext cx="42767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29537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C045DA62A0A049A8BFDA5FCE30EBE3" ma:contentTypeVersion="4" ma:contentTypeDescription="Create a new document." ma:contentTypeScope="" ma:versionID="90934a6eb8bf0d9002f95a72bacf8fa6">
  <xsd:schema xmlns:xsd="http://www.w3.org/2001/XMLSchema" xmlns:xs="http://www.w3.org/2001/XMLSchema" xmlns:p="http://schemas.microsoft.com/office/2006/metadata/properties" xmlns:ns2="f1652a23-85d7-4a45-9381-cc7046ebb906" targetNamespace="http://schemas.microsoft.com/office/2006/metadata/properties" ma:root="true" ma:fieldsID="e4f34b9108100ddea4b78d62201a299f" ns2:_="">
    <xsd:import namespace="f1652a23-85d7-4a45-9381-cc7046ebb9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652a23-85d7-4a45-9381-cc7046ebb9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87BF50-B6BD-498C-8E1D-E9D2F3B2A568}"/>
</file>

<file path=customXml/itemProps2.xml><?xml version="1.0" encoding="utf-8"?>
<ds:datastoreItem xmlns:ds="http://schemas.openxmlformats.org/officeDocument/2006/customXml" ds:itemID="{672B906B-FEDF-4EB7-BC83-72AFEEE7BC95}"/>
</file>

<file path=customXml/itemProps3.xml><?xml version="1.0" encoding="utf-8"?>
<ds:datastoreItem xmlns:ds="http://schemas.openxmlformats.org/officeDocument/2006/customXml" ds:itemID="{E98F79E9-9520-4164-9A58-AA5A0B470662}"/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2331</Words>
  <Application>Microsoft Office PowerPoint</Application>
  <PresentationFormat>On-screen Show (4:3)</PresentationFormat>
  <Paragraphs>404</Paragraphs>
  <Slides>66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Raleway</vt:lpstr>
      <vt:lpstr>Wingdings</vt:lpstr>
      <vt:lpstr>Segoe UI</vt:lpstr>
      <vt:lpstr>Cascadia Mono</vt:lpstr>
      <vt:lpstr>Consolas</vt:lpstr>
      <vt:lpstr>Arial</vt:lpstr>
      <vt:lpstr>Lato</vt:lpstr>
      <vt:lpstr>Antonio template</vt:lpstr>
      <vt:lpstr>C# OOPS</vt:lpstr>
      <vt:lpstr>PowerPoint Presentation</vt:lpstr>
      <vt:lpstr>Learning Outcomes</vt:lpstr>
      <vt:lpstr>Inheritance</vt:lpstr>
      <vt:lpstr>Types of Inheritance</vt:lpstr>
      <vt:lpstr>Types of Inheritance</vt:lpstr>
      <vt:lpstr>Types of Inheritance</vt:lpstr>
      <vt:lpstr>Types of Inheritance</vt:lpstr>
      <vt:lpstr>Types of Inheritance</vt:lpstr>
      <vt:lpstr>Inheritance Syntax</vt:lpstr>
      <vt:lpstr>PowerPoint Presentation</vt:lpstr>
      <vt:lpstr>PowerPoint Presentation</vt:lpstr>
      <vt:lpstr>PowerPoint Presentation</vt:lpstr>
      <vt:lpstr>C# Access Specifiers</vt:lpstr>
      <vt:lpstr>Access Modifiers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public example</vt:lpstr>
      <vt:lpstr>public example</vt:lpstr>
      <vt:lpstr>protected example</vt:lpstr>
      <vt:lpstr>protected example</vt:lpstr>
      <vt:lpstr>internal example</vt:lpstr>
      <vt:lpstr>internal example</vt:lpstr>
      <vt:lpstr>Adding another namespace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various access specifiers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C# class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mrs</dc:creator>
  <cp:lastModifiedBy>Manish Solanki</cp:lastModifiedBy>
  <cp:revision>158</cp:revision>
  <dcterms:modified xsi:type="dcterms:W3CDTF">2024-01-19T04:26:37Z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0x01010030C045DA62A0A049A8BFDA5FCE30EBE3</vt:lpwstr>
  </property>
</Properties>
</file>